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972" r:id="rId1"/>
  </p:sldMasterIdLst>
  <p:notesMasterIdLst>
    <p:notesMasterId r:id="rId25"/>
  </p:notesMasterIdLst>
  <p:sldIdLst>
    <p:sldId id="256" r:id="rId2"/>
    <p:sldId id="257" r:id="rId3"/>
    <p:sldId id="258" r:id="rId4"/>
    <p:sldId id="259" r:id="rId5"/>
    <p:sldId id="283" r:id="rId6"/>
    <p:sldId id="285" r:id="rId7"/>
    <p:sldId id="262" r:id="rId8"/>
    <p:sldId id="274" r:id="rId9"/>
    <p:sldId id="275" r:id="rId10"/>
    <p:sldId id="276" r:id="rId11"/>
    <p:sldId id="277" r:id="rId12"/>
    <p:sldId id="264" r:id="rId13"/>
    <p:sldId id="279" r:id="rId14"/>
    <p:sldId id="280" r:id="rId15"/>
    <p:sldId id="288" r:id="rId16"/>
    <p:sldId id="289" r:id="rId17"/>
    <p:sldId id="290" r:id="rId18"/>
    <p:sldId id="267" r:id="rId19"/>
    <p:sldId id="268" r:id="rId20"/>
    <p:sldId id="286" r:id="rId21"/>
    <p:sldId id="269" r:id="rId22"/>
    <p:sldId id="287" r:id="rId23"/>
    <p:sldId id="273" r:id="rId24"/>
  </p:sldIdLst>
  <p:sldSz cx="9144000" cy="6858000" type="screen4x3"/>
  <p:notesSz cx="6858000" cy="9144000"/>
  <p:embeddedFontLst>
    <p:embeddedFont>
      <p:font typeface="Arial Black" panose="020B0A04020102020204" pitchFamily="34" charset="0"/>
      <p:bold r:id="rId26"/>
    </p:embeddedFont>
    <p:embeddedFont>
      <p:font typeface="Bodoni" panose="020B0604020202020204" charset="0"/>
      <p:regular r:id="rId27"/>
      <p:bold r:id="rId28"/>
      <p:italic r:id="rId29"/>
      <p:boldItalic r:id="rId30"/>
    </p:embeddedFont>
    <p:embeddedFont>
      <p:font typeface="Calibri" panose="020F0502020204030204" pitchFamily="34" charset="0"/>
      <p:regular r:id="rId31"/>
      <p:bold r:id="rId32"/>
      <p:italic r:id="rId33"/>
      <p:boldItalic r:id="rId34"/>
    </p:embeddedFont>
    <p:embeddedFont>
      <p:font typeface="Garamond" panose="02020404030301010803" pitchFamily="18" charset="0"/>
      <p:regular r:id="rId35"/>
      <p:bold r:id="rId36"/>
      <p:italic r:id="rId37"/>
      <p:boldItalic r:id="rId38"/>
    </p:embeddedFont>
    <p:embeddedFont>
      <p:font typeface="Libre Franklin" pitchFamily="2" charset="0"/>
      <p:regular r:id="rId39"/>
      <p:bold r:id="rId40"/>
      <p:italic r:id="rId41"/>
      <p:boldItalic r:id="rId42"/>
    </p:embeddedFont>
    <p:embeddedFont>
      <p:font typeface="Libre Franklin Medium" pitchFamily="2" charset="0"/>
      <p:regular r:id="rId43"/>
      <p:bold r:id="rId44"/>
      <p:italic r:id="rId45"/>
      <p:boldItalic r:id="rId46"/>
    </p:embeddedFont>
    <p:embeddedFont>
      <p:font typeface="Trebuchet MS" panose="020B0603020202020204" pitchFamily="34" charset="0"/>
      <p:regular r:id="rId47"/>
      <p:bold r:id="rId48"/>
      <p:italic r:id="rId49"/>
      <p:boldItalic r:id="rId50"/>
    </p:embeddedFont>
    <p:embeddedFont>
      <p:font typeface="Wingdings 3" panose="05040102010807070707" pitchFamily="18" charset="2"/>
      <p:regular r:id="rId5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3" roundtripDataSignature="AMtx7mibqcqQJEvpEhTafliJoiivgF3T/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1474" y="5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font" Target="fonts/font16.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Project group PP22_C628</a:t>
            </a:r>
            <a:endParaRPr/>
          </a:p>
          <a:p>
            <a:pPr marL="0" lvl="0" indent="0" algn="l" rtl="0">
              <a:spcBef>
                <a:spcPts val="0"/>
              </a:spcBef>
              <a:spcAft>
                <a:spcPts val="0"/>
              </a:spcAft>
              <a:buNone/>
            </a:pPr>
            <a:endParaRPr/>
          </a:p>
        </p:txBody>
      </p:sp>
      <p:sp>
        <p:nvSpPr>
          <p:cNvPr id="97" name="Google Shape;97;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87448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16fd297515_7_6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16fd297515_7_6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g116fd297515_7_68: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16fd297515_7_7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16fd297515_7_7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6" name="Google Shape;196;g116fd297515_7_7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71316" cy="6874935"/>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4381528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8383618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522494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1454337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3905351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4473359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48274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21005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90319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00441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239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0652413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41711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58781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0390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1485142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71317" cy="6874935"/>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IN"/>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35079712"/>
      </p:ext>
    </p:extLst>
  </p:cSld>
  <p:clrMap bg1="lt1" tx1="dk1" bg2="lt2" tx2="dk2" accent1="accent1" accent2="accent2" accent3="accent3" accent4="accent4" accent5="accent5" accent6="accent6" hlink="hlink" folHlink="folHlink"/>
  <p:sldLayoutIdLst>
    <p:sldLayoutId id="2147483973" r:id="rId1"/>
    <p:sldLayoutId id="2147483974" r:id="rId2"/>
    <p:sldLayoutId id="2147483975" r:id="rId3"/>
    <p:sldLayoutId id="2147483976" r:id="rId4"/>
    <p:sldLayoutId id="2147483977" r:id="rId5"/>
    <p:sldLayoutId id="2147483978" r:id="rId6"/>
    <p:sldLayoutId id="2147483979" r:id="rId7"/>
    <p:sldLayoutId id="2147483980" r:id="rId8"/>
    <p:sldLayoutId id="2147483981" r:id="rId9"/>
    <p:sldLayoutId id="2147483982" r:id="rId10"/>
    <p:sldLayoutId id="2147483983" r:id="rId11"/>
    <p:sldLayoutId id="2147483984" r:id="rId12"/>
    <p:sldLayoutId id="2147483985" r:id="rId13"/>
    <p:sldLayoutId id="2147483986" r:id="rId14"/>
    <p:sldLayoutId id="2147483987" r:id="rId15"/>
    <p:sldLayoutId id="2147483988"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mcmuralishclint96/china-scholarship-data-may-2019"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github.com/drissdunn/Hamoye-Prophet-Team" TargetMode="External"/><Relationship Id="rId4" Type="http://schemas.openxmlformats.org/officeDocument/2006/relationships/hyperlink" Target="https://predict-scholarship-fee-app.herokuapp.com/"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predict-scholarship-fee-app.herokuapp.com/"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mcmuralishclint96/china-scholarship-data-may-2019"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
          <p:cNvSpPr txBox="1">
            <a:spLocks noGrp="1"/>
          </p:cNvSpPr>
          <p:nvPr>
            <p:ph type="subTitle" idx="1"/>
          </p:nvPr>
        </p:nvSpPr>
        <p:spPr>
          <a:xfrm>
            <a:off x="304800" y="457200"/>
            <a:ext cx="8153400" cy="3442996"/>
          </a:xfrm>
          <a:prstGeom prst="rect">
            <a:avLst/>
          </a:prstGeom>
          <a:noFill/>
          <a:ln>
            <a:noFill/>
          </a:ln>
        </p:spPr>
        <p:txBody>
          <a:bodyPr spcFirstLastPara="1" wrap="square" lIns="91425" tIns="9125" rIns="91425" bIns="45700" anchor="t" anchorCtr="0">
            <a:normAutofit fontScale="32500" lnSpcReduction="20000"/>
          </a:bodyPr>
          <a:lstStyle/>
          <a:p>
            <a:pPr marL="0" lvl="0" indent="0" algn="l" rtl="0">
              <a:spcBef>
                <a:spcPts val="0"/>
              </a:spcBef>
              <a:spcAft>
                <a:spcPts val="0"/>
              </a:spcAft>
              <a:buClr>
                <a:srgbClr val="FF0066"/>
              </a:buClr>
              <a:buSzPts val="4000"/>
              <a:buNone/>
            </a:pPr>
            <a:r>
              <a:rPr lang="en-US" sz="4000" b="1" dirty="0">
                <a:solidFill>
                  <a:srgbClr val="FF0066"/>
                </a:solidFill>
                <a:latin typeface="Garamond"/>
                <a:ea typeface="Garamond"/>
                <a:cs typeface="Garamond"/>
                <a:sym typeface="Garamond"/>
              </a:rPr>
              <a:t>         </a:t>
            </a:r>
          </a:p>
          <a:p>
            <a:pPr marL="0" lvl="0" indent="0" algn="l" rtl="0">
              <a:spcBef>
                <a:spcPts val="0"/>
              </a:spcBef>
              <a:spcAft>
                <a:spcPts val="0"/>
              </a:spcAft>
              <a:buClr>
                <a:srgbClr val="FF0066"/>
              </a:buClr>
              <a:buSzPts val="4000"/>
              <a:buNone/>
            </a:pPr>
            <a:r>
              <a:rPr lang="en-US" sz="4000" b="1" dirty="0">
                <a:solidFill>
                  <a:srgbClr val="FF0066"/>
                </a:solidFill>
                <a:latin typeface="Garamond"/>
                <a:ea typeface="Garamond"/>
                <a:cs typeface="Garamond"/>
                <a:sym typeface="Garamond"/>
              </a:rPr>
              <a:t>                                    </a:t>
            </a:r>
            <a:r>
              <a:rPr lang="en-US" sz="5000" b="1" dirty="0">
                <a:solidFill>
                  <a:srgbClr val="FF0066"/>
                </a:solidFill>
                <a:latin typeface="Arial Black" panose="020B0A04020102020204" pitchFamily="34" charset="0"/>
                <a:ea typeface="Garamond"/>
                <a:cs typeface="Garamond"/>
                <a:sym typeface="Garamond"/>
              </a:rPr>
              <a:t>WELCOME TO HDSC ’22 CAPSTONE PROJECT </a:t>
            </a:r>
            <a:endParaRPr sz="5000" dirty="0">
              <a:latin typeface="Arial Black" panose="020B0A04020102020204" pitchFamily="34" charset="0"/>
            </a:endParaRPr>
          </a:p>
          <a:p>
            <a:pPr algn="just" rtl="0">
              <a:spcBef>
                <a:spcPts val="0"/>
              </a:spcBef>
              <a:spcAft>
                <a:spcPts val="0"/>
              </a:spcAft>
            </a:pPr>
            <a:r>
              <a:rPr lang="en-US" sz="5000" b="1" dirty="0">
                <a:solidFill>
                  <a:srgbClr val="FF0066"/>
                </a:solidFill>
                <a:latin typeface="Arial Black" panose="020B0A04020102020204" pitchFamily="34" charset="0"/>
                <a:ea typeface="Garamond"/>
                <a:cs typeface="Garamond"/>
                <a:sym typeface="Garamond"/>
              </a:rPr>
              <a:t>                                           </a:t>
            </a:r>
          </a:p>
          <a:p>
            <a:pPr algn="just" rtl="0">
              <a:spcBef>
                <a:spcPts val="0"/>
              </a:spcBef>
              <a:spcAft>
                <a:spcPts val="0"/>
              </a:spcAft>
            </a:pPr>
            <a:r>
              <a:rPr lang="en-US" sz="5000" b="1" dirty="0">
                <a:solidFill>
                  <a:srgbClr val="FF0066"/>
                </a:solidFill>
                <a:latin typeface="Arial Black" panose="020B0A04020102020204" pitchFamily="34" charset="0"/>
                <a:ea typeface="Garamond"/>
                <a:cs typeface="Garamond"/>
                <a:sym typeface="Garamond"/>
              </a:rPr>
              <a:t>                                            PRESENTATION </a:t>
            </a:r>
          </a:p>
          <a:p>
            <a:pPr algn="just" rtl="0">
              <a:spcBef>
                <a:spcPts val="0"/>
              </a:spcBef>
              <a:spcAft>
                <a:spcPts val="0"/>
              </a:spcAft>
            </a:pPr>
            <a:r>
              <a:rPr lang="en-US" sz="5000" b="1" dirty="0">
                <a:solidFill>
                  <a:srgbClr val="FF0066"/>
                </a:solidFill>
                <a:latin typeface="Arial Black" panose="020B0A04020102020204" pitchFamily="34" charset="0"/>
                <a:ea typeface="Garamond"/>
                <a:cs typeface="Garamond"/>
                <a:sym typeface="Garamond"/>
              </a:rPr>
              <a:t>                                                  </a:t>
            </a:r>
          </a:p>
          <a:p>
            <a:pPr algn="just" rtl="0">
              <a:spcBef>
                <a:spcPts val="0"/>
              </a:spcBef>
              <a:spcAft>
                <a:spcPts val="0"/>
              </a:spcAft>
            </a:pPr>
            <a:r>
              <a:rPr lang="en-US" sz="5000" b="1" dirty="0">
                <a:solidFill>
                  <a:srgbClr val="FF0066"/>
                </a:solidFill>
                <a:latin typeface="Arial Black" panose="020B0A04020102020204" pitchFamily="34" charset="0"/>
                <a:ea typeface="Garamond"/>
                <a:cs typeface="Garamond"/>
                <a:sym typeface="Garamond"/>
              </a:rPr>
              <a:t>                                                       BY</a:t>
            </a:r>
            <a:r>
              <a:rPr lang="en-US" sz="4000" b="1" dirty="0">
                <a:solidFill>
                  <a:srgbClr val="FF0066"/>
                </a:solidFill>
                <a:latin typeface="Arial Black" panose="020B0A04020102020204" pitchFamily="34" charset="0"/>
                <a:ea typeface="Garamond"/>
                <a:cs typeface="Garamond"/>
                <a:sym typeface="Garamond"/>
              </a:rPr>
              <a:t> </a:t>
            </a:r>
          </a:p>
          <a:p>
            <a:pPr algn="just" rtl="0">
              <a:spcBef>
                <a:spcPts val="0"/>
              </a:spcBef>
              <a:spcAft>
                <a:spcPts val="0"/>
              </a:spcAft>
            </a:pPr>
            <a:r>
              <a:rPr lang="en-US" sz="4000" b="1" dirty="0">
                <a:solidFill>
                  <a:srgbClr val="FF0066"/>
                </a:solidFill>
                <a:latin typeface="Garamond"/>
                <a:ea typeface="Garamond"/>
                <a:cs typeface="Garamond"/>
                <a:sym typeface="Garamond"/>
              </a:rPr>
              <a:t>                                     </a:t>
            </a:r>
          </a:p>
          <a:p>
            <a:pPr algn="just" rtl="0">
              <a:spcBef>
                <a:spcPts val="0"/>
              </a:spcBef>
              <a:spcAft>
                <a:spcPts val="0"/>
              </a:spcAft>
            </a:pPr>
            <a:r>
              <a:rPr lang="en-US" sz="4000" b="1" dirty="0">
                <a:solidFill>
                  <a:srgbClr val="FF0066"/>
                </a:solidFill>
                <a:latin typeface="Garamond"/>
                <a:ea typeface="Garamond"/>
                <a:cs typeface="Garamond"/>
                <a:sym typeface="Garamond"/>
              </a:rPr>
              <a:t>                                          </a:t>
            </a:r>
          </a:p>
          <a:p>
            <a:pPr algn="just" rtl="0">
              <a:spcBef>
                <a:spcPts val="0"/>
              </a:spcBef>
              <a:spcAft>
                <a:spcPts val="0"/>
              </a:spcAft>
            </a:pPr>
            <a:r>
              <a:rPr lang="en-US" sz="7000" b="1" dirty="0">
                <a:solidFill>
                  <a:schemeClr val="accent1">
                    <a:lumMod val="50000"/>
                  </a:schemeClr>
                </a:solidFill>
                <a:latin typeface="Arial Black" panose="020B0A04020102020204" pitchFamily="34" charset="0"/>
                <a:ea typeface="Garamond"/>
                <a:cs typeface="Garamond"/>
                <a:sym typeface="Garamond"/>
              </a:rPr>
              <a:t>             </a:t>
            </a:r>
          </a:p>
          <a:p>
            <a:pPr algn="just" rtl="0">
              <a:spcBef>
                <a:spcPts val="0"/>
              </a:spcBef>
              <a:spcAft>
                <a:spcPts val="0"/>
              </a:spcAft>
            </a:pPr>
            <a:r>
              <a:rPr lang="en-US" sz="7000" b="1" dirty="0">
                <a:solidFill>
                  <a:schemeClr val="accent1">
                    <a:lumMod val="50000"/>
                  </a:schemeClr>
                </a:solidFill>
                <a:latin typeface="Arial Black" panose="020B0A04020102020204" pitchFamily="34" charset="0"/>
                <a:ea typeface="Garamond"/>
                <a:cs typeface="Garamond"/>
                <a:sym typeface="Garamond"/>
              </a:rPr>
              <a:t>                           TEAM PROPHET</a:t>
            </a:r>
          </a:p>
          <a:p>
            <a:pPr rtl="0">
              <a:spcBef>
                <a:spcPts val="0"/>
              </a:spcBef>
              <a:spcAft>
                <a:spcPts val="0"/>
              </a:spcAft>
            </a:pPr>
            <a:endParaRPr lang="en-US" sz="7000" b="0" dirty="0">
              <a:effectLst/>
              <a:latin typeface="Arial Black" panose="020B0A04020102020204" pitchFamily="34" charset="0"/>
            </a:endParaRPr>
          </a:p>
          <a:p>
            <a:pPr algn="just"/>
            <a:br>
              <a:rPr lang="en-US" sz="4000" b="0" dirty="0">
                <a:effectLst/>
              </a:rPr>
            </a:br>
            <a:r>
              <a:rPr lang="en-US" sz="4000" b="0" dirty="0">
                <a:effectLst/>
              </a:rPr>
              <a:t> </a:t>
            </a:r>
            <a:r>
              <a:rPr lang="en-US" sz="4000" dirty="0"/>
              <a:t>              </a:t>
            </a:r>
            <a:endParaRPr sz="5800" b="1" dirty="0">
              <a:solidFill>
                <a:schemeClr val="bg2">
                  <a:lumMod val="10000"/>
                </a:schemeClr>
              </a:solidFill>
              <a:latin typeface="Garamond"/>
              <a:ea typeface="Garamond"/>
              <a:cs typeface="Garamond"/>
              <a:sym typeface="Garamond"/>
            </a:endParaRPr>
          </a:p>
        </p:txBody>
      </p:sp>
      <p:sp>
        <p:nvSpPr>
          <p:cNvPr id="5" name="TextBox 4">
            <a:extLst>
              <a:ext uri="{FF2B5EF4-FFF2-40B4-BE49-F238E27FC236}">
                <a16:creationId xmlns:a16="http://schemas.microsoft.com/office/drawing/2014/main" id="{09AAAB44-A642-419E-8728-DA93342BA985}"/>
              </a:ext>
            </a:extLst>
          </p:cNvPr>
          <p:cNvSpPr txBox="1"/>
          <p:nvPr/>
        </p:nvSpPr>
        <p:spPr>
          <a:xfrm>
            <a:off x="1310951" y="3900196"/>
            <a:ext cx="6904653" cy="1323439"/>
          </a:xfrm>
          <a:prstGeom prst="rect">
            <a:avLst/>
          </a:prstGeom>
          <a:noFill/>
        </p:spPr>
        <p:txBody>
          <a:bodyPr wrap="square">
            <a:spAutoFit/>
          </a:bodyPr>
          <a:lstStyle/>
          <a:p>
            <a:r>
              <a:rPr lang="en-US" sz="4000" dirty="0">
                <a:solidFill>
                  <a:schemeClr val="bg2">
                    <a:lumMod val="10000"/>
                  </a:schemeClr>
                </a:solidFill>
              </a:rPr>
              <a:t>        China Scholarship          </a:t>
            </a:r>
          </a:p>
          <a:p>
            <a:r>
              <a:rPr lang="en-US" sz="4000" dirty="0">
                <a:solidFill>
                  <a:schemeClr val="bg2">
                    <a:lumMod val="10000"/>
                  </a:schemeClr>
                </a:solidFill>
              </a:rPr>
              <a:t>   (Economy &amp; Education) </a:t>
            </a:r>
            <a:endParaRPr lang="en-IN"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8EC279-1819-4280-BD93-07F61FD15ABA}"/>
              </a:ext>
            </a:extLst>
          </p:cNvPr>
          <p:cNvPicPr>
            <a:picLocks noChangeAspect="1"/>
          </p:cNvPicPr>
          <p:nvPr/>
        </p:nvPicPr>
        <p:blipFill rotWithShape="1">
          <a:blip r:embed="rId2"/>
          <a:srcRect l="9532" t="8186" r="12315" b="4558"/>
          <a:stretch/>
        </p:blipFill>
        <p:spPr>
          <a:xfrm>
            <a:off x="699797" y="559837"/>
            <a:ext cx="7343192" cy="5766317"/>
          </a:xfrm>
          <a:prstGeom prst="rect">
            <a:avLst/>
          </a:prstGeom>
          <a:effectLst>
            <a:glow>
              <a:schemeClr val="accent1">
                <a:alpha val="40000"/>
              </a:schemeClr>
            </a:glow>
            <a:softEdge rad="0"/>
          </a:effectLst>
        </p:spPr>
      </p:pic>
    </p:spTree>
    <p:extLst>
      <p:ext uri="{BB962C8B-B14F-4D97-AF65-F5344CB8AC3E}">
        <p14:creationId xmlns:p14="http://schemas.microsoft.com/office/powerpoint/2010/main" val="7117231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BACC1C-BBD0-46DF-B4BB-1A52683A3649}"/>
              </a:ext>
            </a:extLst>
          </p:cNvPr>
          <p:cNvPicPr>
            <a:picLocks noChangeAspect="1"/>
          </p:cNvPicPr>
          <p:nvPr/>
        </p:nvPicPr>
        <p:blipFill rotWithShape="1">
          <a:blip r:embed="rId2"/>
          <a:srcRect l="9285" t="13811" r="35918" b="33219"/>
          <a:stretch/>
        </p:blipFill>
        <p:spPr>
          <a:xfrm>
            <a:off x="0" y="0"/>
            <a:ext cx="5010539" cy="3806889"/>
          </a:xfrm>
          <a:prstGeom prst="rect">
            <a:avLst/>
          </a:prstGeom>
        </p:spPr>
      </p:pic>
      <p:pic>
        <p:nvPicPr>
          <p:cNvPr id="5" name="Picture 4">
            <a:extLst>
              <a:ext uri="{FF2B5EF4-FFF2-40B4-BE49-F238E27FC236}">
                <a16:creationId xmlns:a16="http://schemas.microsoft.com/office/drawing/2014/main" id="{1E9A87AC-0281-46FF-898D-133DD848CC5B}"/>
              </a:ext>
            </a:extLst>
          </p:cNvPr>
          <p:cNvPicPr>
            <a:picLocks noChangeAspect="1"/>
          </p:cNvPicPr>
          <p:nvPr/>
        </p:nvPicPr>
        <p:blipFill rotWithShape="1">
          <a:blip r:embed="rId3"/>
          <a:srcRect l="11433" t="16767" r="35848" b="30500"/>
          <a:stretch/>
        </p:blipFill>
        <p:spPr>
          <a:xfrm>
            <a:off x="4348065" y="2976466"/>
            <a:ext cx="4572001" cy="3713584"/>
          </a:xfrm>
          <a:prstGeom prst="rect">
            <a:avLst/>
          </a:prstGeom>
        </p:spPr>
      </p:pic>
    </p:spTree>
    <p:extLst>
      <p:ext uri="{BB962C8B-B14F-4D97-AF65-F5344CB8AC3E}">
        <p14:creationId xmlns:p14="http://schemas.microsoft.com/office/powerpoint/2010/main" val="2865782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1"/>
          <p:cNvSpPr/>
          <p:nvPr/>
        </p:nvSpPr>
        <p:spPr>
          <a:xfrm>
            <a:off x="533400" y="762000"/>
            <a:ext cx="7543800" cy="218517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dirty="0">
                <a:solidFill>
                  <a:schemeClr val="accent2"/>
                </a:solidFill>
                <a:latin typeface="+mj-lt"/>
                <a:ea typeface="Libre Franklin"/>
                <a:cs typeface="Libre Franklin"/>
                <a:sym typeface="Libre Franklin"/>
              </a:rPr>
              <a:t>Bivariate analysis </a:t>
            </a:r>
            <a:endParaRPr sz="2800" dirty="0">
              <a:solidFill>
                <a:schemeClr val="accent2"/>
              </a:solidFill>
              <a:latin typeface="+mj-lt"/>
            </a:endParaRPr>
          </a:p>
          <a:p>
            <a:pPr marR="0" lvl="0" algn="l" rtl="0">
              <a:spcBef>
                <a:spcPts val="0"/>
              </a:spcBef>
              <a:spcAft>
                <a:spcPts val="0"/>
              </a:spcAft>
              <a:buClr>
                <a:schemeClr val="dk1"/>
              </a:buClr>
              <a:buSzPts val="1800"/>
            </a:pPr>
            <a:r>
              <a:rPr lang="en-US" sz="1800" b="0" dirty="0">
                <a:solidFill>
                  <a:schemeClr val="dk1"/>
                </a:solidFill>
                <a:ea typeface="Libre Franklin"/>
                <a:cs typeface="Libre Franklin"/>
                <a:sym typeface="Libre Franklin"/>
              </a:rPr>
              <a:t>Bivariate analysis was conducted to determine the relationship between two variables. To determine linear relationships between</a:t>
            </a:r>
            <a:r>
              <a:rPr lang="en-US" b="0" i="0" dirty="0">
                <a:effectLst/>
              </a:rPr>
              <a:t> Original Tuition Fee,</a:t>
            </a:r>
            <a:r>
              <a:rPr lang="en-US" b="0" dirty="0">
                <a:solidFill>
                  <a:schemeClr val="dk1"/>
                </a:solidFill>
                <a:ea typeface="Libre Franklin"/>
                <a:cs typeface="Libre Franklin"/>
                <a:sym typeface="Libre Franklin"/>
              </a:rPr>
              <a:t> </a:t>
            </a:r>
            <a:r>
              <a:rPr lang="en-US" b="0" i="0" dirty="0">
                <a:effectLst/>
              </a:rPr>
              <a:t>Tuition Fees</a:t>
            </a:r>
            <a:r>
              <a:rPr lang="en-US" dirty="0"/>
              <a:t> </a:t>
            </a:r>
            <a:r>
              <a:rPr lang="en-US" b="0" i="0" dirty="0">
                <a:effectLst/>
              </a:rPr>
              <a:t>To</a:t>
            </a:r>
            <a:r>
              <a:rPr lang="en-US" dirty="0"/>
              <a:t> </a:t>
            </a:r>
            <a:r>
              <a:rPr lang="en-US" b="0" i="0" dirty="0">
                <a:effectLst/>
              </a:rPr>
              <a:t>Pay and Tuition Covered.</a:t>
            </a:r>
            <a:r>
              <a:rPr lang="en-US" sz="1800" b="0" dirty="0">
                <a:solidFill>
                  <a:schemeClr val="dk1"/>
                </a:solidFill>
                <a:ea typeface="Libre Franklin"/>
                <a:cs typeface="Libre Franklin"/>
                <a:sym typeface="Libre Franklin"/>
              </a:rPr>
              <a:t> </a:t>
            </a:r>
            <a:r>
              <a:rPr lang="en-US" sz="1800" dirty="0" err="1">
                <a:solidFill>
                  <a:schemeClr val="dk1"/>
                </a:solidFill>
                <a:ea typeface="Libre Franklin"/>
                <a:cs typeface="Libre Franklin"/>
                <a:sym typeface="Libre Franklin"/>
              </a:rPr>
              <a:t>barplot</a:t>
            </a:r>
            <a:r>
              <a:rPr lang="en-US" sz="1800" b="0" dirty="0">
                <a:solidFill>
                  <a:schemeClr val="dk1"/>
                </a:solidFill>
                <a:ea typeface="Libre Franklin"/>
                <a:cs typeface="Libre Franklin"/>
                <a:sym typeface="Libre Franklin"/>
              </a:rPr>
              <a:t> , </a:t>
            </a:r>
            <a:r>
              <a:rPr lang="en-US" sz="1800" b="0" dirty="0" err="1">
                <a:solidFill>
                  <a:schemeClr val="dk1"/>
                </a:solidFill>
                <a:ea typeface="Libre Franklin"/>
                <a:cs typeface="Libre Franklin"/>
                <a:sym typeface="Libre Franklin"/>
              </a:rPr>
              <a:t>scaterplot</a:t>
            </a:r>
            <a:r>
              <a:rPr lang="en-US" sz="1800" b="0" dirty="0">
                <a:solidFill>
                  <a:schemeClr val="dk1"/>
                </a:solidFill>
                <a:ea typeface="Libre Franklin"/>
                <a:cs typeface="Libre Franklin"/>
                <a:sym typeface="Libre Franklin"/>
              </a:rPr>
              <a:t> function were used</a:t>
            </a:r>
            <a:r>
              <a:rPr lang="en-US" sz="1800" b="0" dirty="0">
                <a:solidFill>
                  <a:schemeClr val="dk1"/>
                </a:solidFill>
                <a:latin typeface="Libre Franklin"/>
                <a:ea typeface="Libre Franklin"/>
                <a:cs typeface="Libre Franklin"/>
                <a:sym typeface="Libre Franklin"/>
              </a:rPr>
              <a:t>.</a:t>
            </a:r>
          </a:p>
          <a:p>
            <a:pPr marL="0" marR="0" lvl="0" indent="-114300" algn="l" rtl="0">
              <a:spcBef>
                <a:spcPts val="0"/>
              </a:spcBef>
              <a:spcAft>
                <a:spcPts val="0"/>
              </a:spcAft>
              <a:buClr>
                <a:schemeClr val="dk1"/>
              </a:buClr>
              <a:buSzPts val="1800"/>
              <a:buFont typeface="Arial"/>
              <a:buChar char="•"/>
            </a:pPr>
            <a:endParaRPr dirty="0"/>
          </a:p>
          <a:p>
            <a:pPr marL="0" marR="0" lvl="0" indent="0" algn="l" rtl="0">
              <a:spcBef>
                <a:spcPts val="0"/>
              </a:spcBef>
              <a:spcAft>
                <a:spcPts val="0"/>
              </a:spcAft>
              <a:buClr>
                <a:schemeClr val="dk1"/>
              </a:buClr>
              <a:buSzPts val="1800"/>
              <a:buFont typeface="Arial"/>
              <a:buNone/>
            </a:pPr>
            <a:endParaRPr sz="1800" dirty="0">
              <a:solidFill>
                <a:schemeClr val="dk1"/>
              </a:solidFill>
              <a:latin typeface="Libre Franklin"/>
              <a:ea typeface="Libre Franklin"/>
              <a:cs typeface="Libre Franklin"/>
              <a:sym typeface="Libre Franklin"/>
            </a:endParaRPr>
          </a:p>
        </p:txBody>
      </p:sp>
      <p:sp>
        <p:nvSpPr>
          <p:cNvPr id="3" name="Text Placeholder 2">
            <a:extLst>
              <a:ext uri="{FF2B5EF4-FFF2-40B4-BE49-F238E27FC236}">
                <a16:creationId xmlns:a16="http://schemas.microsoft.com/office/drawing/2014/main" id="{A809A07F-A141-4EF4-9E1F-86AD2CC66DFC}"/>
              </a:ext>
            </a:extLst>
          </p:cNvPr>
          <p:cNvSpPr>
            <a:spLocks noGrp="1"/>
          </p:cNvSpPr>
          <p:nvPr>
            <p:ph type="body" idx="1"/>
          </p:nvPr>
        </p:nvSpPr>
        <p:spPr>
          <a:xfrm>
            <a:off x="609598" y="3778898"/>
            <a:ext cx="6347715" cy="2262464"/>
          </a:xfrm>
        </p:spPr>
        <p:txBody>
          <a:bodyPr>
            <a:normAutofit/>
          </a:bodyPr>
          <a:lstStyle/>
          <a:p>
            <a:pPr algn="l"/>
            <a:r>
              <a:rPr lang="en-US" sz="1600" b="0" i="0" dirty="0">
                <a:effectLst/>
              </a:rPr>
              <a:t>CONCLUSION</a:t>
            </a:r>
          </a:p>
          <a:p>
            <a:pPr algn="l"/>
            <a:r>
              <a:rPr lang="en-US" sz="1600" b="0" i="0" dirty="0">
                <a:effectLst/>
              </a:rPr>
              <a:t>The Tuition Covered increases as the Original Tuition Fee increases.</a:t>
            </a:r>
          </a:p>
          <a:p>
            <a:pPr algn="l"/>
            <a:r>
              <a:rPr lang="en-US" sz="1600" b="0" i="0" dirty="0">
                <a:effectLst/>
              </a:rPr>
              <a:t>Most Scholarships do not cover the Expense To</a:t>
            </a:r>
            <a:r>
              <a:rPr lang="en-US" sz="1600" dirty="0"/>
              <a:t> </a:t>
            </a:r>
            <a:r>
              <a:rPr lang="en-US" sz="1600" b="0" i="0" dirty="0">
                <a:effectLst/>
              </a:rPr>
              <a:t>Pay.</a:t>
            </a:r>
          </a:p>
          <a:p>
            <a:pPr algn="l"/>
            <a:r>
              <a:rPr lang="en-US" sz="1600" b="0" i="0" dirty="0">
                <a:effectLst/>
              </a:rPr>
              <a:t>Most scholarships do no cover the Accommodation To Pay.</a:t>
            </a:r>
          </a:p>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C1504E-4B0C-41CF-8AB4-E973DD2F16C5}"/>
              </a:ext>
            </a:extLst>
          </p:cNvPr>
          <p:cNvPicPr>
            <a:picLocks noChangeAspect="1"/>
          </p:cNvPicPr>
          <p:nvPr/>
        </p:nvPicPr>
        <p:blipFill rotWithShape="1">
          <a:blip r:embed="rId2"/>
          <a:srcRect l="5217" t="9456" r="20000" b="10726"/>
          <a:stretch/>
        </p:blipFill>
        <p:spPr>
          <a:xfrm>
            <a:off x="4077479" y="0"/>
            <a:ext cx="4972380" cy="2962870"/>
          </a:xfrm>
          <a:prstGeom prst="rect">
            <a:avLst/>
          </a:prstGeom>
        </p:spPr>
      </p:pic>
      <p:pic>
        <p:nvPicPr>
          <p:cNvPr id="5" name="Picture 4">
            <a:extLst>
              <a:ext uri="{FF2B5EF4-FFF2-40B4-BE49-F238E27FC236}">
                <a16:creationId xmlns:a16="http://schemas.microsoft.com/office/drawing/2014/main" id="{147D4CE3-4B47-447A-8BCD-41A6BF428222}"/>
              </a:ext>
            </a:extLst>
          </p:cNvPr>
          <p:cNvPicPr>
            <a:picLocks noChangeAspect="1"/>
          </p:cNvPicPr>
          <p:nvPr/>
        </p:nvPicPr>
        <p:blipFill rotWithShape="1">
          <a:blip r:embed="rId3"/>
          <a:srcRect l="5713" t="8810" r="20613" b="4678"/>
          <a:stretch/>
        </p:blipFill>
        <p:spPr>
          <a:xfrm>
            <a:off x="72730" y="85056"/>
            <a:ext cx="4261339" cy="2962870"/>
          </a:xfrm>
          <a:prstGeom prst="rect">
            <a:avLst/>
          </a:prstGeom>
        </p:spPr>
      </p:pic>
      <p:sp>
        <p:nvSpPr>
          <p:cNvPr id="7" name="TextBox 6">
            <a:extLst>
              <a:ext uri="{FF2B5EF4-FFF2-40B4-BE49-F238E27FC236}">
                <a16:creationId xmlns:a16="http://schemas.microsoft.com/office/drawing/2014/main" id="{44DE37C3-A133-4EF5-B2E1-28ED8FCCF2B9}"/>
              </a:ext>
            </a:extLst>
          </p:cNvPr>
          <p:cNvSpPr txBox="1"/>
          <p:nvPr/>
        </p:nvSpPr>
        <p:spPr>
          <a:xfrm>
            <a:off x="466530" y="4043339"/>
            <a:ext cx="7735078" cy="2585323"/>
          </a:xfrm>
          <a:prstGeom prst="rect">
            <a:avLst/>
          </a:prstGeom>
          <a:noFill/>
        </p:spPr>
        <p:txBody>
          <a:bodyPr wrap="square">
            <a:spAutoFit/>
          </a:bodyPr>
          <a:lstStyle/>
          <a:p>
            <a:r>
              <a:rPr lang="en-US" dirty="0"/>
              <a:t>The most common language is Chinese, which is expected as it is a Chinese dataset. The start month of the scholarship is usually September and the Accommodation Duration and Expense Duration are usually monthly.</a:t>
            </a:r>
          </a:p>
          <a:p>
            <a:r>
              <a:rPr lang="en-US" dirty="0"/>
              <a:t>The majority of the scholarships do not cover accommodation(Accommodation Covered) and living expenses (Living Expense Covered).</a:t>
            </a:r>
          </a:p>
          <a:p>
            <a:r>
              <a:rPr lang="en-US" dirty="0"/>
              <a:t>The Tuition Fees To Pay increases as Original Tuition Fee and Tuition Covered increase.</a:t>
            </a:r>
            <a:endParaRPr lang="en-IN" dirty="0"/>
          </a:p>
        </p:txBody>
      </p:sp>
    </p:spTree>
    <p:extLst>
      <p:ext uri="{BB962C8B-B14F-4D97-AF65-F5344CB8AC3E}">
        <p14:creationId xmlns:p14="http://schemas.microsoft.com/office/powerpoint/2010/main" val="1651200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D120ED-CB89-467E-A793-7EE027A42AE5}"/>
              </a:ext>
            </a:extLst>
          </p:cNvPr>
          <p:cNvPicPr>
            <a:picLocks noChangeAspect="1"/>
          </p:cNvPicPr>
          <p:nvPr/>
        </p:nvPicPr>
        <p:blipFill rotWithShape="1">
          <a:blip r:embed="rId2"/>
          <a:srcRect l="7654" t="13991" r="31326" b="16894"/>
          <a:stretch/>
        </p:blipFill>
        <p:spPr>
          <a:xfrm>
            <a:off x="149289" y="0"/>
            <a:ext cx="7249224" cy="4618655"/>
          </a:xfrm>
          <a:prstGeom prst="rect">
            <a:avLst/>
          </a:prstGeom>
        </p:spPr>
      </p:pic>
      <p:sp>
        <p:nvSpPr>
          <p:cNvPr id="5" name="TextBox 4">
            <a:extLst>
              <a:ext uri="{FF2B5EF4-FFF2-40B4-BE49-F238E27FC236}">
                <a16:creationId xmlns:a16="http://schemas.microsoft.com/office/drawing/2014/main" id="{465B2264-018F-435F-BE89-6951AAA6D27F}"/>
              </a:ext>
            </a:extLst>
          </p:cNvPr>
          <p:cNvSpPr txBox="1"/>
          <p:nvPr/>
        </p:nvSpPr>
        <p:spPr>
          <a:xfrm>
            <a:off x="1756644" y="4703762"/>
            <a:ext cx="4572000" cy="646331"/>
          </a:xfrm>
          <a:prstGeom prst="rect">
            <a:avLst/>
          </a:prstGeom>
          <a:noFill/>
        </p:spPr>
        <p:txBody>
          <a:bodyPr wrap="square">
            <a:spAutoFit/>
          </a:bodyPr>
          <a:lstStyle/>
          <a:p>
            <a:r>
              <a:rPr lang="en-US" dirty="0"/>
              <a:t>Tuition Fees To Pay increases as Original Tuition Fee and Tuition Covered increases.</a:t>
            </a:r>
            <a:endParaRPr lang="en-IN" dirty="0"/>
          </a:p>
        </p:txBody>
      </p:sp>
    </p:spTree>
    <p:extLst>
      <p:ext uri="{BB962C8B-B14F-4D97-AF65-F5344CB8AC3E}">
        <p14:creationId xmlns:p14="http://schemas.microsoft.com/office/powerpoint/2010/main" val="245188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2FDAB8-C8D0-4264-A301-7CCD7C7FC7A5}"/>
              </a:ext>
            </a:extLst>
          </p:cNvPr>
          <p:cNvPicPr>
            <a:picLocks noChangeAspect="1"/>
          </p:cNvPicPr>
          <p:nvPr/>
        </p:nvPicPr>
        <p:blipFill rotWithShape="1">
          <a:blip r:embed="rId3"/>
          <a:srcRect l="5408" t="10001" r="39184" b="13084"/>
          <a:stretch/>
        </p:blipFill>
        <p:spPr>
          <a:xfrm>
            <a:off x="0" y="0"/>
            <a:ext cx="5066523" cy="3956179"/>
          </a:xfrm>
          <a:prstGeom prst="rect">
            <a:avLst/>
          </a:prstGeom>
        </p:spPr>
      </p:pic>
      <p:pic>
        <p:nvPicPr>
          <p:cNvPr id="5" name="Picture 4">
            <a:extLst>
              <a:ext uri="{FF2B5EF4-FFF2-40B4-BE49-F238E27FC236}">
                <a16:creationId xmlns:a16="http://schemas.microsoft.com/office/drawing/2014/main" id="{529B9D0A-B786-44CF-A492-F20B3A6F6C79}"/>
              </a:ext>
            </a:extLst>
          </p:cNvPr>
          <p:cNvPicPr>
            <a:picLocks noChangeAspect="1"/>
          </p:cNvPicPr>
          <p:nvPr/>
        </p:nvPicPr>
        <p:blipFill rotWithShape="1">
          <a:blip r:embed="rId4"/>
          <a:srcRect l="5612" t="9456" r="30306" b="21066"/>
          <a:stretch/>
        </p:blipFill>
        <p:spPr>
          <a:xfrm>
            <a:off x="4133462" y="3890411"/>
            <a:ext cx="4865915" cy="2967589"/>
          </a:xfrm>
          <a:prstGeom prst="rect">
            <a:avLst/>
          </a:prstGeom>
        </p:spPr>
      </p:pic>
      <p:sp>
        <p:nvSpPr>
          <p:cNvPr id="6" name="Title 5">
            <a:extLst>
              <a:ext uri="{FF2B5EF4-FFF2-40B4-BE49-F238E27FC236}">
                <a16:creationId xmlns:a16="http://schemas.microsoft.com/office/drawing/2014/main" id="{3B1D2A41-78CC-41E9-BB2F-35D31CEB8A89}"/>
              </a:ext>
            </a:extLst>
          </p:cNvPr>
          <p:cNvSpPr>
            <a:spLocks noGrp="1"/>
          </p:cNvSpPr>
          <p:nvPr>
            <p:ph type="title"/>
          </p:nvPr>
        </p:nvSpPr>
        <p:spPr>
          <a:xfrm>
            <a:off x="5066523" y="1906555"/>
            <a:ext cx="3932854" cy="500743"/>
          </a:xfrm>
        </p:spPr>
        <p:txBody>
          <a:bodyPr>
            <a:normAutofit/>
          </a:bodyPr>
          <a:lstStyle/>
          <a:p>
            <a:r>
              <a:rPr lang="en-IN" sz="1200" dirty="0">
                <a:solidFill>
                  <a:schemeClr val="tx1"/>
                </a:solidFill>
                <a:latin typeface="Arial Black" panose="020B0A04020102020204" pitchFamily="34" charset="0"/>
                <a:sym typeface="Wingdings" panose="05000000000000000000" pitchFamily="2" charset="2"/>
              </a:rPr>
              <a:t>  More people applied for </a:t>
            </a:r>
            <a:r>
              <a:rPr lang="en-IN" sz="1200" dirty="0" err="1">
                <a:solidFill>
                  <a:schemeClr val="tx1"/>
                </a:solidFill>
                <a:latin typeface="Arial Black" panose="020B0A04020102020204" pitchFamily="34" charset="0"/>
                <a:sym typeface="Wingdings" panose="05000000000000000000" pitchFamily="2" charset="2"/>
              </a:rPr>
              <a:t>Masrter</a:t>
            </a:r>
            <a:r>
              <a:rPr lang="en-IN" sz="1200" dirty="0">
                <a:solidFill>
                  <a:schemeClr val="tx1"/>
                </a:solidFill>
                <a:latin typeface="Arial Black" panose="020B0A04020102020204" pitchFamily="34" charset="0"/>
                <a:sym typeface="Wingdings" panose="05000000000000000000" pitchFamily="2" charset="2"/>
              </a:rPr>
              <a:t> Level</a:t>
            </a:r>
            <a:endParaRPr lang="en-IN" sz="1200"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25542805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35312D4-D7D4-48E0-BB33-BD1B1DCA3510}"/>
              </a:ext>
            </a:extLst>
          </p:cNvPr>
          <p:cNvPicPr>
            <a:picLocks noChangeAspect="1"/>
          </p:cNvPicPr>
          <p:nvPr/>
        </p:nvPicPr>
        <p:blipFill rotWithShape="1">
          <a:blip r:embed="rId2"/>
          <a:srcRect l="6530" t="13265" r="33267" b="14717"/>
          <a:stretch/>
        </p:blipFill>
        <p:spPr>
          <a:xfrm>
            <a:off x="0" y="0"/>
            <a:ext cx="5505061" cy="3704253"/>
          </a:xfrm>
          <a:prstGeom prst="rect">
            <a:avLst/>
          </a:prstGeom>
        </p:spPr>
      </p:pic>
      <p:pic>
        <p:nvPicPr>
          <p:cNvPr id="5" name="Picture 4">
            <a:extLst>
              <a:ext uri="{FF2B5EF4-FFF2-40B4-BE49-F238E27FC236}">
                <a16:creationId xmlns:a16="http://schemas.microsoft.com/office/drawing/2014/main" id="{4425D730-FF77-4B4E-BDB7-BE2D12E1BA92}"/>
              </a:ext>
            </a:extLst>
          </p:cNvPr>
          <p:cNvPicPr>
            <a:picLocks noChangeAspect="1"/>
          </p:cNvPicPr>
          <p:nvPr/>
        </p:nvPicPr>
        <p:blipFill rotWithShape="1">
          <a:blip r:embed="rId3"/>
          <a:srcRect l="6586" t="8730" r="30735" b="22155"/>
          <a:stretch/>
        </p:blipFill>
        <p:spPr>
          <a:xfrm>
            <a:off x="3937520" y="3447661"/>
            <a:ext cx="5103843" cy="3410339"/>
          </a:xfrm>
          <a:prstGeom prst="rect">
            <a:avLst/>
          </a:prstGeom>
        </p:spPr>
      </p:pic>
    </p:spTree>
    <p:extLst>
      <p:ext uri="{BB962C8B-B14F-4D97-AF65-F5344CB8AC3E}">
        <p14:creationId xmlns:p14="http://schemas.microsoft.com/office/powerpoint/2010/main" val="37783816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56CBC9-2990-4864-9487-DCDA747070EF}"/>
              </a:ext>
            </a:extLst>
          </p:cNvPr>
          <p:cNvPicPr>
            <a:picLocks noChangeAspect="1"/>
          </p:cNvPicPr>
          <p:nvPr/>
        </p:nvPicPr>
        <p:blipFill rotWithShape="1">
          <a:blip r:embed="rId2"/>
          <a:srcRect l="9796" t="21428" r="31531" b="11995"/>
          <a:stretch/>
        </p:blipFill>
        <p:spPr>
          <a:xfrm>
            <a:off x="158620" y="130628"/>
            <a:ext cx="5365103" cy="3424335"/>
          </a:xfrm>
          <a:prstGeom prst="rect">
            <a:avLst/>
          </a:prstGeom>
        </p:spPr>
      </p:pic>
      <p:sp>
        <p:nvSpPr>
          <p:cNvPr id="5" name="TextBox 4">
            <a:extLst>
              <a:ext uri="{FF2B5EF4-FFF2-40B4-BE49-F238E27FC236}">
                <a16:creationId xmlns:a16="http://schemas.microsoft.com/office/drawing/2014/main" id="{15266E11-4DCF-4722-8536-A4D3BC9E4490}"/>
              </a:ext>
            </a:extLst>
          </p:cNvPr>
          <p:cNvSpPr txBox="1"/>
          <p:nvPr/>
        </p:nvSpPr>
        <p:spPr>
          <a:xfrm>
            <a:off x="839756" y="3713213"/>
            <a:ext cx="4572000" cy="2308324"/>
          </a:xfrm>
          <a:prstGeom prst="rect">
            <a:avLst/>
          </a:prstGeom>
          <a:noFill/>
        </p:spPr>
        <p:txBody>
          <a:bodyPr wrap="square">
            <a:spAutoFit/>
          </a:bodyPr>
          <a:lstStyle/>
          <a:p>
            <a:pPr algn="l"/>
            <a:r>
              <a:rPr lang="en-US" sz="1600" b="1" i="0" dirty="0">
                <a:effectLst/>
              </a:rPr>
              <a:t>In the charts above, its shows that</a:t>
            </a:r>
            <a:endParaRPr lang="en-US" sz="1600" b="0" i="0" dirty="0">
              <a:effectLst/>
            </a:endParaRPr>
          </a:p>
          <a:p>
            <a:pPr algn="l">
              <a:buFont typeface="Arial" panose="020B0604020202020204" pitchFamily="34" charset="0"/>
              <a:buChar char="•"/>
            </a:pPr>
            <a:r>
              <a:rPr lang="en-US" sz="1600" dirty="0"/>
              <a:t>M</a:t>
            </a:r>
            <a:r>
              <a:rPr lang="en-US" sz="1600" b="0" i="0" dirty="0">
                <a:effectLst/>
              </a:rPr>
              <a:t>ore people speak </a:t>
            </a:r>
            <a:r>
              <a:rPr lang="en-US" sz="1600" dirty="0" err="1"/>
              <a:t>C</a:t>
            </a:r>
            <a:r>
              <a:rPr lang="en-US" sz="1600" b="0" i="0" dirty="0" err="1">
                <a:effectLst/>
              </a:rPr>
              <a:t>hineese</a:t>
            </a:r>
            <a:endParaRPr lang="en-US" sz="1600" b="0" i="0" dirty="0">
              <a:effectLst/>
            </a:endParaRPr>
          </a:p>
          <a:p>
            <a:pPr algn="l">
              <a:buFont typeface="Arial" panose="020B0604020202020204" pitchFamily="34" charset="0"/>
              <a:buChar char="•"/>
            </a:pPr>
            <a:r>
              <a:rPr lang="en-US" sz="1600" dirty="0"/>
              <a:t>T</a:t>
            </a:r>
            <a:r>
              <a:rPr lang="en-US" sz="1600" b="0" i="0" dirty="0">
                <a:effectLst/>
              </a:rPr>
              <a:t>he </a:t>
            </a:r>
            <a:r>
              <a:rPr lang="en-US" sz="1600" dirty="0"/>
              <a:t>E</a:t>
            </a:r>
            <a:r>
              <a:rPr lang="en-US" sz="1600" b="0" i="0" dirty="0">
                <a:effectLst/>
              </a:rPr>
              <a:t>nglish speaking schools cover more tuition fees than the schools who speak other languages.</a:t>
            </a:r>
          </a:p>
          <a:p>
            <a:pPr algn="l">
              <a:buFont typeface="Arial" panose="020B0604020202020204" pitchFamily="34" charset="0"/>
              <a:buChar char="•"/>
            </a:pPr>
            <a:r>
              <a:rPr lang="en-US" sz="1600" b="0" i="0" dirty="0">
                <a:effectLst/>
              </a:rPr>
              <a:t> </a:t>
            </a:r>
            <a:r>
              <a:rPr lang="en-US" sz="1600" dirty="0"/>
              <a:t>L</a:t>
            </a:r>
            <a:r>
              <a:rPr lang="en-US" sz="1600" b="0" i="0" dirty="0">
                <a:effectLst/>
              </a:rPr>
              <a:t>astly, the tuition covered for </a:t>
            </a:r>
            <a:r>
              <a:rPr lang="en-US" sz="1600" b="0" i="0" dirty="0" err="1">
                <a:effectLst/>
              </a:rPr>
              <a:t>Ph.d</a:t>
            </a:r>
            <a:r>
              <a:rPr lang="en-US" sz="1600" b="0" i="0" dirty="0">
                <a:effectLst/>
              </a:rPr>
              <a:t> students is more than other levels although most of the scholarships offered are for bachelors and masters level.</a:t>
            </a:r>
          </a:p>
        </p:txBody>
      </p:sp>
    </p:spTree>
    <p:extLst>
      <p:ext uri="{BB962C8B-B14F-4D97-AF65-F5344CB8AC3E}">
        <p14:creationId xmlns:p14="http://schemas.microsoft.com/office/powerpoint/2010/main" val="27362287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4" name="TextBox 3">
            <a:extLst>
              <a:ext uri="{FF2B5EF4-FFF2-40B4-BE49-F238E27FC236}">
                <a16:creationId xmlns:a16="http://schemas.microsoft.com/office/drawing/2014/main" id="{9C2BB907-E858-43C4-B9DD-BD7873ABC9F2}"/>
              </a:ext>
            </a:extLst>
          </p:cNvPr>
          <p:cNvSpPr txBox="1"/>
          <p:nvPr/>
        </p:nvSpPr>
        <p:spPr>
          <a:xfrm>
            <a:off x="662472" y="0"/>
            <a:ext cx="6363478" cy="954107"/>
          </a:xfrm>
          <a:prstGeom prst="rect">
            <a:avLst/>
          </a:prstGeom>
          <a:noFill/>
        </p:spPr>
        <p:txBody>
          <a:bodyPr wrap="square">
            <a:spAutoFit/>
          </a:bodyPr>
          <a:lstStyle/>
          <a:p>
            <a:pPr rtl="0">
              <a:spcBef>
                <a:spcPts val="1800"/>
              </a:spcBef>
              <a:spcAft>
                <a:spcPts val="600"/>
              </a:spcAft>
            </a:pPr>
            <a:r>
              <a:rPr lang="en-IN" sz="2800" b="0" i="0" u="none" strike="noStrike" dirty="0">
                <a:solidFill>
                  <a:srgbClr val="FF0000"/>
                </a:solidFill>
                <a:effectLst/>
                <a:latin typeface="+mj-lt"/>
              </a:rPr>
              <a:t>DATA PREPARATION(Feature Engineering)</a:t>
            </a:r>
            <a:endParaRPr lang="en-IN" sz="2800" b="1" dirty="0">
              <a:solidFill>
                <a:srgbClr val="FF0000"/>
              </a:solidFill>
              <a:effectLst/>
              <a:latin typeface="+mj-lt"/>
            </a:endParaRPr>
          </a:p>
        </p:txBody>
      </p:sp>
      <p:sp>
        <p:nvSpPr>
          <p:cNvPr id="6" name="TextBox 5">
            <a:extLst>
              <a:ext uri="{FF2B5EF4-FFF2-40B4-BE49-F238E27FC236}">
                <a16:creationId xmlns:a16="http://schemas.microsoft.com/office/drawing/2014/main" id="{7B5B3351-6731-4DA9-ACB5-646FF1C89730}"/>
              </a:ext>
            </a:extLst>
          </p:cNvPr>
          <p:cNvSpPr txBox="1"/>
          <p:nvPr/>
        </p:nvSpPr>
        <p:spPr>
          <a:xfrm>
            <a:off x="793101" y="1481856"/>
            <a:ext cx="6232849" cy="3480440"/>
          </a:xfrm>
          <a:prstGeom prst="rect">
            <a:avLst/>
          </a:prstGeom>
          <a:noFill/>
        </p:spPr>
        <p:txBody>
          <a:bodyPr wrap="square">
            <a:spAutoFit/>
          </a:bodyPr>
          <a:lstStyle/>
          <a:p>
            <a:pPr rtl="0">
              <a:spcBef>
                <a:spcPts val="0"/>
              </a:spcBef>
              <a:spcAft>
                <a:spcPts val="0"/>
              </a:spcAft>
            </a:pPr>
            <a:r>
              <a:rPr lang="en-US" sz="1800" b="0" i="0" u="none" strike="noStrike" dirty="0">
                <a:solidFill>
                  <a:srgbClr val="000000"/>
                </a:solidFill>
                <a:effectLst/>
              </a:rPr>
              <a:t>This phase makes the data ready for modeling. It requires a numeric representation of raw data to be fitted to models. It is also a process of generating more features using domain knowledge to improve the performance of the model.</a:t>
            </a:r>
            <a:endParaRPr lang="en-US" b="0" dirty="0">
              <a:effectLst/>
            </a:endParaRPr>
          </a:p>
          <a:p>
            <a:pPr rtl="0">
              <a:spcBef>
                <a:spcPts val="0"/>
              </a:spcBef>
              <a:spcAft>
                <a:spcPts val="500"/>
              </a:spcAft>
            </a:pPr>
            <a:r>
              <a:rPr lang="en-US" sz="1800" b="0" i="0" u="none" strike="noStrike" dirty="0">
                <a:solidFill>
                  <a:srgbClr val="000000"/>
                </a:solidFill>
                <a:effectLst/>
              </a:rPr>
              <a:t>After much deliberation and consideration, only 8 features were used for modeling.</a:t>
            </a:r>
            <a:endParaRPr lang="en-US" b="0"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Numerical features missing values were filled using Mean with </a:t>
            </a:r>
            <a:r>
              <a:rPr lang="en-US" sz="1800" b="0" i="1" u="none" strike="noStrike" dirty="0" err="1">
                <a:solidFill>
                  <a:srgbClr val="212121"/>
                </a:solidFill>
                <a:effectLst/>
              </a:rPr>
              <a:t>SimpleImputer</a:t>
            </a:r>
            <a:r>
              <a:rPr lang="en-US" sz="1800" b="0" i="0" u="none" strike="noStrike" dirty="0">
                <a:solidFill>
                  <a:srgbClr val="212121"/>
                </a:solidFill>
                <a:effectLst/>
              </a:rPr>
              <a:t> function and scaled with </a:t>
            </a:r>
            <a:r>
              <a:rPr lang="en-US" sz="1800" b="0" i="1" u="none" strike="noStrike" dirty="0" err="1">
                <a:solidFill>
                  <a:srgbClr val="212121"/>
                </a:solidFill>
                <a:effectLst/>
              </a:rPr>
              <a:t>MinMaxScaler</a:t>
            </a:r>
            <a:r>
              <a:rPr lang="en-US" sz="1800" b="0" i="1" u="none" strike="noStrike" dirty="0">
                <a:solidFill>
                  <a:srgbClr val="212121"/>
                </a:solidFill>
                <a:effectLst/>
              </a:rPr>
              <a:t>().</a:t>
            </a:r>
            <a:endParaRPr lang="en-US" sz="1800" b="0" i="0" u="none" strike="noStrike" dirty="0">
              <a:solidFill>
                <a:srgbClr val="000000"/>
              </a:solidFill>
              <a:effectLst/>
            </a:endParaRPr>
          </a:p>
          <a:p>
            <a:pPr rtl="0" fontAlgn="base">
              <a:spcBef>
                <a:spcPts val="0"/>
              </a:spcBef>
              <a:spcAft>
                <a:spcPts val="500"/>
              </a:spcAft>
              <a:buFont typeface="Arial" panose="020B0604020202020204" pitchFamily="34" charset="0"/>
              <a:buChar char="•"/>
            </a:pPr>
            <a:r>
              <a:rPr lang="en-US" sz="1800" b="0" i="0" u="none" strike="noStrike" dirty="0">
                <a:solidFill>
                  <a:srgbClr val="212121"/>
                </a:solidFill>
                <a:effectLst/>
              </a:rPr>
              <a:t>Categorical features were encoded using </a:t>
            </a:r>
            <a:r>
              <a:rPr lang="en-US" sz="1800" b="0" i="1" u="none" strike="noStrike" dirty="0" err="1">
                <a:solidFill>
                  <a:srgbClr val="212121"/>
                </a:solidFill>
                <a:effectLst/>
              </a:rPr>
              <a:t>OrdinalEncoder</a:t>
            </a:r>
            <a:r>
              <a:rPr lang="en-US" sz="1800" b="0" i="1" u="none" strike="noStrike" dirty="0">
                <a:solidFill>
                  <a:srgbClr val="212121"/>
                </a:solidFill>
                <a:effectLst/>
              </a:rPr>
              <a:t> </a:t>
            </a:r>
            <a:r>
              <a:rPr lang="en-US" sz="1800" b="0" i="0" u="none" strike="noStrike" dirty="0">
                <a:solidFill>
                  <a:srgbClr val="212121"/>
                </a:solidFill>
                <a:effectLst/>
              </a:rPr>
              <a:t>and also scaled</a:t>
            </a:r>
            <a:r>
              <a:rPr lang="en-US" sz="1800" b="0" i="0" u="none" strike="noStrike" dirty="0">
                <a:solidFill>
                  <a:srgbClr val="212121"/>
                </a:solidFill>
                <a:effectLst/>
                <a:latin typeface="Arial" panose="020B0604020202020204" pitchFamily="34" charset="0"/>
              </a:rPr>
              <a: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4" name="TextBox 3">
            <a:extLst>
              <a:ext uri="{FF2B5EF4-FFF2-40B4-BE49-F238E27FC236}">
                <a16:creationId xmlns:a16="http://schemas.microsoft.com/office/drawing/2014/main" id="{10AF5F4E-1D86-4977-B0D6-3AB966F57458}"/>
              </a:ext>
            </a:extLst>
          </p:cNvPr>
          <p:cNvSpPr txBox="1"/>
          <p:nvPr/>
        </p:nvSpPr>
        <p:spPr>
          <a:xfrm>
            <a:off x="908802" y="1297253"/>
            <a:ext cx="6400799" cy="3693319"/>
          </a:xfrm>
          <a:prstGeom prst="rect">
            <a:avLst/>
          </a:prstGeom>
          <a:noFill/>
        </p:spPr>
        <p:txBody>
          <a:bodyPr wrap="square">
            <a:spAutoFit/>
          </a:bodyPr>
          <a:lstStyle/>
          <a:p>
            <a:pPr rtl="0">
              <a:spcBef>
                <a:spcPts val="0"/>
              </a:spcBef>
              <a:spcAft>
                <a:spcPts val="0"/>
              </a:spcAft>
            </a:pPr>
            <a:r>
              <a:rPr lang="en-US" sz="1800" b="0" i="0" u="none" strike="noStrike" dirty="0">
                <a:solidFill>
                  <a:srgbClr val="000000"/>
                </a:solidFill>
                <a:effectLst/>
              </a:rPr>
              <a:t>Now the data is well prepared. This phase is the Supervised learning stage where an algorithm learns from data and develops weights and biases that will be used to predict the unseen data.</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rPr>
              <a:t>Random Forest and </a:t>
            </a:r>
            <a:r>
              <a:rPr lang="en-US" sz="1800" b="0" i="0" u="none" strike="noStrike" dirty="0" err="1">
                <a:solidFill>
                  <a:srgbClr val="000000"/>
                </a:solidFill>
                <a:effectLst/>
              </a:rPr>
              <a:t>Xgoost</a:t>
            </a:r>
            <a:r>
              <a:rPr lang="en-US" sz="1800" b="0" i="0" u="none" strike="noStrike" dirty="0">
                <a:solidFill>
                  <a:srgbClr val="000000"/>
                </a:solidFill>
                <a:effectLst/>
              </a:rPr>
              <a:t>, popular tree-based models with track records of good performance on data and their simplicity were the models used.</a:t>
            </a:r>
            <a:endParaRPr lang="en-US" b="0" dirty="0">
              <a:effectLst/>
            </a:endParaRPr>
          </a:p>
          <a:p>
            <a:r>
              <a:rPr lang="en-US" sz="1800" b="0" i="0" u="none" strike="noStrike" dirty="0" err="1">
                <a:solidFill>
                  <a:srgbClr val="000000"/>
                </a:solidFill>
                <a:effectLst/>
              </a:rPr>
              <a:t>Xgboost</a:t>
            </a:r>
            <a:r>
              <a:rPr lang="en-US" sz="1800" b="0" i="0" u="none" strike="noStrike" dirty="0">
                <a:solidFill>
                  <a:srgbClr val="000000"/>
                </a:solidFill>
                <a:effectLst/>
              </a:rPr>
              <a:t> performed better after Hyperparameter tuning with an R</a:t>
            </a:r>
            <a:r>
              <a:rPr lang="en-US" sz="1800" b="0" i="0" u="none" strike="noStrike" baseline="30000" dirty="0">
                <a:solidFill>
                  <a:srgbClr val="000000"/>
                </a:solidFill>
                <a:effectLst/>
              </a:rPr>
              <a:t>2</a:t>
            </a:r>
            <a:r>
              <a:rPr lang="en-US" sz="1800" b="0" i="0" u="none" strike="noStrike" dirty="0">
                <a:solidFill>
                  <a:srgbClr val="000000"/>
                </a:solidFill>
                <a:effectLst/>
              </a:rPr>
              <a:t> score of 0.933. The goal of hyperparameter tuning is to get optimal parameters that will produce the best result and this was done using a package called </a:t>
            </a:r>
            <a:r>
              <a:rPr lang="en-US" sz="1800" b="0" i="0" u="none" strike="noStrike" dirty="0" err="1">
                <a:solidFill>
                  <a:srgbClr val="000000"/>
                </a:solidFill>
                <a:effectLst/>
              </a:rPr>
              <a:t>Optuna</a:t>
            </a:r>
            <a:r>
              <a:rPr lang="en-US" sz="1800" b="0" i="0" u="none" strike="noStrike" dirty="0">
                <a:solidFill>
                  <a:srgbClr val="000000"/>
                </a:solidFill>
                <a:effectLst/>
              </a:rPr>
              <a:t>.</a:t>
            </a:r>
            <a:endParaRPr lang="en-IN" dirty="0"/>
          </a:p>
        </p:txBody>
      </p:sp>
      <p:sp>
        <p:nvSpPr>
          <p:cNvPr id="8" name="TextBox 7">
            <a:extLst>
              <a:ext uri="{FF2B5EF4-FFF2-40B4-BE49-F238E27FC236}">
                <a16:creationId xmlns:a16="http://schemas.microsoft.com/office/drawing/2014/main" id="{BCC07C5B-6861-4F9C-9E73-E789719E1D32}"/>
              </a:ext>
            </a:extLst>
          </p:cNvPr>
          <p:cNvSpPr txBox="1"/>
          <p:nvPr/>
        </p:nvSpPr>
        <p:spPr>
          <a:xfrm>
            <a:off x="550506" y="0"/>
            <a:ext cx="4590660" cy="523220"/>
          </a:xfrm>
          <a:prstGeom prst="rect">
            <a:avLst/>
          </a:prstGeom>
          <a:noFill/>
        </p:spPr>
        <p:txBody>
          <a:bodyPr wrap="square">
            <a:spAutoFit/>
          </a:bodyPr>
          <a:lstStyle/>
          <a:p>
            <a:pPr rtl="0">
              <a:spcBef>
                <a:spcPts val="1800"/>
              </a:spcBef>
              <a:spcAft>
                <a:spcPts val="600"/>
              </a:spcAft>
            </a:pPr>
            <a:r>
              <a:rPr lang="en-IN" sz="2800" dirty="0">
                <a:solidFill>
                  <a:srgbClr val="FF0000"/>
                </a:solidFill>
                <a:latin typeface="+mj-lt"/>
              </a:rPr>
              <a:t>MODELING</a:t>
            </a:r>
            <a:endParaRPr lang="en-IN" sz="2800" b="1" dirty="0">
              <a:solidFill>
                <a:srgbClr val="FF0000"/>
              </a:solidFill>
              <a:effectLst/>
              <a:latin typeface="+mj-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
          <p:cNvSpPr txBox="1">
            <a:spLocks noGrp="1"/>
          </p:cNvSpPr>
          <p:nvPr>
            <p:ph type="title"/>
          </p:nvPr>
        </p:nvSpPr>
        <p:spPr>
          <a:xfrm>
            <a:off x="740228" y="0"/>
            <a:ext cx="6347713" cy="13208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FF0066"/>
              </a:buClr>
              <a:buSzPts val="2800"/>
              <a:buFont typeface="Bodoni"/>
              <a:buNone/>
            </a:pPr>
            <a:r>
              <a:rPr lang="en-US" dirty="0">
                <a:solidFill>
                  <a:srgbClr val="FF0066"/>
                </a:solidFill>
                <a:latin typeface="Bodoni"/>
                <a:ea typeface="Bodoni"/>
                <a:cs typeface="Bodoni"/>
                <a:sym typeface="Bodoni"/>
              </a:rPr>
              <a:t>INTRODUCTION</a:t>
            </a:r>
            <a:endParaRPr dirty="0">
              <a:solidFill>
                <a:srgbClr val="FF0066"/>
              </a:solidFill>
              <a:latin typeface="Bodoni"/>
              <a:ea typeface="Bodoni"/>
              <a:cs typeface="Bodoni"/>
              <a:sym typeface="Bodoni"/>
            </a:endParaRPr>
          </a:p>
        </p:txBody>
      </p:sp>
      <p:sp>
        <p:nvSpPr>
          <p:cNvPr id="106" name="Google Shape;106;p2"/>
          <p:cNvSpPr txBox="1">
            <a:spLocks noGrp="1"/>
          </p:cNvSpPr>
          <p:nvPr>
            <p:ph idx="1"/>
          </p:nvPr>
        </p:nvSpPr>
        <p:spPr>
          <a:xfrm>
            <a:off x="954832" y="942392"/>
            <a:ext cx="7520940" cy="567923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ct val="100000"/>
              <a:buNone/>
            </a:pPr>
            <a:endParaRPr sz="1800" dirty="0"/>
          </a:p>
          <a:p>
            <a:pPr marL="342900" lvl="0" indent="-342900" algn="l" rtl="0">
              <a:spcBef>
                <a:spcPts val="0"/>
              </a:spcBef>
              <a:spcAft>
                <a:spcPts val="0"/>
              </a:spcAft>
              <a:buClr>
                <a:schemeClr val="dk1"/>
              </a:buClr>
              <a:buSzPct val="100000"/>
              <a:buNone/>
            </a:pPr>
            <a:r>
              <a:rPr lang="en-US" sz="1800" dirty="0"/>
              <a:t>TOPIC: China Scholarship </a:t>
            </a:r>
            <a:r>
              <a:rPr lang="en-US" dirty="0"/>
              <a:t>Data – May 2019</a:t>
            </a:r>
            <a:endParaRPr sz="1800" b="0" dirty="0"/>
          </a:p>
          <a:p>
            <a:pPr marL="342900" lvl="0" indent="-342900" algn="l" rtl="0">
              <a:spcBef>
                <a:spcPts val="800"/>
              </a:spcBef>
              <a:spcAft>
                <a:spcPts val="0"/>
              </a:spcAft>
              <a:buClr>
                <a:schemeClr val="dk1"/>
              </a:buClr>
              <a:buSzPct val="100000"/>
              <a:buNone/>
            </a:pPr>
            <a:r>
              <a:rPr lang="en-US" sz="1800" dirty="0"/>
              <a:t>PROJECT DESCRIPTION: The dataset contains information about the scholarship program in China as of May 2019</a:t>
            </a:r>
            <a:endParaRPr sz="1800" b="0" dirty="0"/>
          </a:p>
          <a:p>
            <a:pPr marL="342900" lvl="0" indent="-342900" algn="l" rtl="0">
              <a:spcBef>
                <a:spcPts val="800"/>
              </a:spcBef>
              <a:spcAft>
                <a:spcPts val="0"/>
              </a:spcAft>
              <a:buClr>
                <a:schemeClr val="dk1"/>
              </a:buClr>
              <a:buSzPct val="100000"/>
              <a:buNone/>
            </a:pPr>
            <a:endParaRPr sz="1800" b="0" dirty="0"/>
          </a:p>
          <a:p>
            <a:pPr marL="0" indent="0" rtl="0">
              <a:spcBef>
                <a:spcPts val="0"/>
              </a:spcBef>
              <a:spcAft>
                <a:spcPts val="0"/>
              </a:spcAft>
              <a:buNone/>
            </a:pPr>
            <a:r>
              <a:rPr lang="en-US" sz="1800" dirty="0"/>
              <a:t>AIM OF PROJECT :</a:t>
            </a:r>
            <a:r>
              <a:rPr lang="en-US" sz="1800" b="0" i="0" u="none" strike="noStrike" dirty="0">
                <a:solidFill>
                  <a:srgbClr val="000000"/>
                </a:solidFill>
                <a:effectLst/>
              </a:rPr>
              <a:t>Many secured scholarships, but they end up losing them. They do not know the total expenses those scholarships demand. The goal of this project by team Prophets is to help predict the Total Expenses for a scholarship using this </a:t>
            </a:r>
            <a:r>
              <a:rPr lang="en-US" sz="1800" b="0" i="0" u="sng" strike="noStrike" dirty="0">
                <a:solidFill>
                  <a:srgbClr val="1155CC"/>
                </a:solidFill>
                <a:effectLst/>
                <a:hlinkClick r:id="rId3"/>
              </a:rPr>
              <a:t>dataset</a:t>
            </a:r>
            <a:r>
              <a:rPr lang="en-US" sz="1800" b="0" i="0" u="none" strike="noStrike" dirty="0">
                <a:solidFill>
                  <a:srgbClr val="000000"/>
                </a:solidFill>
                <a:effectLst/>
              </a:rPr>
              <a:t>.</a:t>
            </a:r>
            <a:endParaRPr lang="en-US" b="0" dirty="0">
              <a:effectLst/>
            </a:endParaRPr>
          </a:p>
          <a:p>
            <a:pPr marL="0" indent="0">
              <a:buNone/>
            </a:pPr>
            <a:br>
              <a:rPr lang="en-US" b="0" dirty="0">
                <a:effectLst/>
              </a:rPr>
            </a:br>
            <a:endParaRPr dirty="0"/>
          </a:p>
          <a:p>
            <a:pPr marL="342900" lvl="0" indent="-342900" algn="l" rtl="0">
              <a:spcBef>
                <a:spcPts val="800"/>
              </a:spcBef>
              <a:spcAft>
                <a:spcPts val="0"/>
              </a:spcAft>
              <a:buClr>
                <a:schemeClr val="dk1"/>
              </a:buClr>
              <a:buSzPct val="100000"/>
              <a:buNone/>
            </a:pPr>
            <a:r>
              <a:rPr lang="en-US" sz="1800" dirty="0"/>
              <a:t>DATA SET:  </a:t>
            </a:r>
            <a:r>
              <a:rPr lang="en-US" sz="1800" b="0" dirty="0"/>
              <a:t>Source[</a:t>
            </a:r>
            <a:r>
              <a:rPr lang="en-US" sz="1800" b="0" dirty="0" err="1"/>
              <a:t>kaggle</a:t>
            </a:r>
            <a:r>
              <a:rPr lang="en-US" sz="1800" b="0" dirty="0"/>
              <a:t>]</a:t>
            </a:r>
            <a:endParaRPr dirty="0"/>
          </a:p>
          <a:p>
            <a:pPr marL="342900" lvl="0" indent="-342900" algn="l" rtl="0">
              <a:spcBef>
                <a:spcPts val="800"/>
              </a:spcBef>
              <a:spcAft>
                <a:spcPts val="0"/>
              </a:spcAft>
              <a:buClr>
                <a:schemeClr val="dk1"/>
              </a:buClr>
              <a:buSzPct val="100000"/>
              <a:buNone/>
            </a:pPr>
            <a:r>
              <a:rPr lang="en-US" dirty="0"/>
              <a:t>China_scholarship.xls</a:t>
            </a:r>
          </a:p>
          <a:p>
            <a:pPr marL="0" indent="0" rtl="0">
              <a:spcBef>
                <a:spcPts val="0"/>
              </a:spcBef>
              <a:spcAft>
                <a:spcPts val="0"/>
              </a:spcAft>
              <a:buNone/>
            </a:pPr>
            <a:endParaRPr lang="en-US" sz="1800" b="0" i="0" u="none" strike="noStrike" dirty="0">
              <a:solidFill>
                <a:srgbClr val="000000"/>
              </a:solidFill>
              <a:effectLst/>
            </a:endParaRPr>
          </a:p>
          <a:p>
            <a:pPr marL="0" indent="0" rtl="0">
              <a:spcBef>
                <a:spcPts val="0"/>
              </a:spcBef>
              <a:spcAft>
                <a:spcPts val="0"/>
              </a:spcAft>
              <a:buNone/>
            </a:pPr>
            <a:r>
              <a:rPr lang="en-US" sz="1800" b="0" i="0" u="none" strike="noStrike" dirty="0">
                <a:solidFill>
                  <a:srgbClr val="000000"/>
                </a:solidFill>
                <a:effectLst/>
              </a:rPr>
              <a:t>To follow along, the project was </a:t>
            </a:r>
            <a:r>
              <a:rPr lang="en-US" sz="1800" b="0" i="0" u="sng" strike="noStrike" dirty="0">
                <a:solidFill>
                  <a:srgbClr val="1155CC"/>
                </a:solidFill>
                <a:effectLst/>
                <a:hlinkClick r:id="rId4"/>
              </a:rPr>
              <a:t>deployed on Heroku</a:t>
            </a:r>
            <a:r>
              <a:rPr lang="en-US" sz="1800" b="0" i="0" u="none" strike="noStrike" dirty="0">
                <a:solidFill>
                  <a:srgbClr val="000000"/>
                </a:solidFill>
                <a:effectLst/>
              </a:rPr>
              <a:t> and the code can be found on </a:t>
            </a:r>
            <a:r>
              <a:rPr lang="en-US" sz="1800" b="0" i="0" u="sng" strike="noStrike" dirty="0">
                <a:solidFill>
                  <a:srgbClr val="1155CC"/>
                </a:solidFill>
                <a:effectLst/>
                <a:hlinkClick r:id="rId5"/>
              </a:rPr>
              <a:t>GitHub</a:t>
            </a:r>
            <a:r>
              <a:rPr lang="en-US" sz="1800" b="0" i="0" u="none" strike="noStrike" dirty="0">
                <a:solidFill>
                  <a:srgbClr val="000000"/>
                </a:solidFill>
                <a:effectLst/>
              </a:rPr>
              <a:t>.</a:t>
            </a:r>
            <a:endParaRPr lang="en-US" b="0" dirty="0">
              <a:effectLst/>
            </a:endParaRPr>
          </a:p>
          <a:p>
            <a:pPr marL="0" indent="0">
              <a:buNone/>
            </a:pPr>
            <a:endParaRPr dirty="0"/>
          </a:p>
          <a:p>
            <a:pPr marL="342900" lvl="0" indent="-342900" algn="l" rtl="0">
              <a:spcBef>
                <a:spcPts val="800"/>
              </a:spcBef>
              <a:spcAft>
                <a:spcPts val="0"/>
              </a:spcAft>
              <a:buClr>
                <a:schemeClr val="dk1"/>
              </a:buClr>
              <a:buSzPct val="100000"/>
              <a:buNone/>
            </a:pPr>
            <a:endParaRPr sz="1800" dirty="0"/>
          </a:p>
          <a:p>
            <a:pPr marL="342900" lvl="0" indent="-342900" algn="l" rtl="0">
              <a:spcBef>
                <a:spcPts val="800"/>
              </a:spcBef>
              <a:spcAft>
                <a:spcPts val="0"/>
              </a:spcAft>
              <a:buClr>
                <a:schemeClr val="dk1"/>
              </a:buClr>
              <a:buSzPct val="100000"/>
              <a:buNone/>
            </a:pPr>
            <a:endParaRPr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5F225F37-B8E8-4712-80CA-6554AE936B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649" y="91441"/>
            <a:ext cx="6550091" cy="314896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13ABF5-B396-49A7-8E12-A46B03D8614D}"/>
              </a:ext>
            </a:extLst>
          </p:cNvPr>
          <p:cNvSpPr txBox="1"/>
          <p:nvPr/>
        </p:nvSpPr>
        <p:spPr>
          <a:xfrm>
            <a:off x="738440" y="3370005"/>
            <a:ext cx="5494020" cy="1077218"/>
          </a:xfrm>
          <a:prstGeom prst="rect">
            <a:avLst/>
          </a:prstGeom>
          <a:noFill/>
        </p:spPr>
        <p:txBody>
          <a:bodyPr wrap="square">
            <a:spAutoFit/>
          </a:bodyPr>
          <a:lstStyle/>
          <a:p>
            <a:pPr rtl="0">
              <a:spcBef>
                <a:spcPts val="0"/>
              </a:spcBef>
              <a:spcAft>
                <a:spcPts val="0"/>
              </a:spcAft>
            </a:pPr>
            <a:r>
              <a:rPr lang="en-US" sz="1600" b="0" i="0" u="none" strike="noStrike" dirty="0">
                <a:solidFill>
                  <a:srgbClr val="000000"/>
                </a:solidFill>
                <a:effectLst/>
              </a:rPr>
              <a:t>Other metrics were used to check the performance of the models, as shown in the table below.</a:t>
            </a:r>
            <a:endParaRPr lang="en-US" sz="1600" b="0" dirty="0">
              <a:effectLst/>
            </a:endParaRPr>
          </a:p>
          <a:p>
            <a:br>
              <a:rPr lang="en-US" sz="1600" b="0" dirty="0">
                <a:effectLst/>
              </a:rPr>
            </a:br>
            <a:endParaRPr lang="en-IN" sz="1600" dirty="0"/>
          </a:p>
        </p:txBody>
      </p:sp>
      <p:pic>
        <p:nvPicPr>
          <p:cNvPr id="4100" name="Picture 4">
            <a:extLst>
              <a:ext uri="{FF2B5EF4-FFF2-40B4-BE49-F238E27FC236}">
                <a16:creationId xmlns:a16="http://schemas.microsoft.com/office/drawing/2014/main" id="{DADEDE09-432A-42AC-984E-846EF7EBC4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540" y="4447223"/>
            <a:ext cx="3990975" cy="1362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60286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8"/>
          <p:cNvSpPr txBox="1"/>
          <p:nvPr/>
        </p:nvSpPr>
        <p:spPr>
          <a:xfrm>
            <a:off x="757850" y="1505622"/>
            <a:ext cx="6867300" cy="738633"/>
          </a:xfrm>
          <a:prstGeom prst="rect">
            <a:avLst/>
          </a:prstGeom>
          <a:noFill/>
          <a:ln>
            <a:noFill/>
          </a:ln>
        </p:spPr>
        <p:txBody>
          <a:bodyPr spcFirstLastPara="1" wrap="square" lIns="91425" tIns="91425" rIns="91425" bIns="91425" anchor="t" anchorCtr="0">
            <a:spAutoFit/>
          </a:bodyPr>
          <a:lstStyle/>
          <a:p>
            <a:r>
              <a:rPr lang="en-US" sz="1800" b="0" i="0" u="none" strike="noStrike" dirty="0">
                <a:solidFill>
                  <a:srgbClr val="000000"/>
                </a:solidFill>
                <a:effectLst/>
                <a:latin typeface="Arial" panose="020B0604020202020204" pitchFamily="34" charset="0"/>
              </a:rPr>
              <a:t>DEPLOYMENT</a:t>
            </a:r>
            <a:endParaRPr lang="en-US" b="1" dirty="0">
              <a:effectLst/>
            </a:endParaRPr>
          </a:p>
          <a:p>
            <a:pPr marL="0" lvl="0" indent="0" algn="l" rtl="0">
              <a:spcBef>
                <a:spcPts val="0"/>
              </a:spcBef>
              <a:spcAft>
                <a:spcPts val="0"/>
              </a:spcAft>
              <a:buNone/>
            </a:pPr>
            <a:endParaRPr dirty="0">
              <a:latin typeface="Libre Franklin"/>
              <a:ea typeface="Libre Franklin"/>
              <a:cs typeface="Libre Franklin"/>
              <a:sym typeface="Libre Franklin"/>
            </a:endParaRPr>
          </a:p>
        </p:txBody>
      </p:sp>
      <p:sp>
        <p:nvSpPr>
          <p:cNvPr id="205" name="Google Shape;205;p18"/>
          <p:cNvSpPr txBox="1"/>
          <p:nvPr/>
        </p:nvSpPr>
        <p:spPr>
          <a:xfrm>
            <a:off x="757850" y="1751500"/>
            <a:ext cx="5576100" cy="461661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Libre Franklin"/>
              <a:ea typeface="Libre Franklin"/>
              <a:cs typeface="Libre Franklin"/>
              <a:sym typeface="Libre Franklin"/>
            </a:endParaRPr>
          </a:p>
          <a:p>
            <a:pPr rtl="0">
              <a:spcBef>
                <a:spcPts val="0"/>
              </a:spcBef>
              <a:spcAft>
                <a:spcPts val="0"/>
              </a:spcAft>
            </a:pPr>
            <a:r>
              <a:rPr lang="en-US" b="0" i="0" u="none" strike="noStrike" dirty="0">
                <a:solidFill>
                  <a:srgbClr val="000000"/>
                </a:solidFill>
                <a:effectLst/>
              </a:rPr>
              <a:t>This is the final phase of a machine learning project, although it is an iterative process. The goal is to implement and make available the model to the end-user.</a:t>
            </a:r>
            <a:endParaRPr lang="en-US" b="0" dirty="0">
              <a:effectLst/>
            </a:endParaRPr>
          </a:p>
          <a:p>
            <a:pPr rtl="0">
              <a:spcBef>
                <a:spcPts val="0"/>
              </a:spcBef>
              <a:spcAft>
                <a:spcPts val="0"/>
              </a:spcAft>
            </a:pPr>
            <a:br>
              <a:rPr lang="en-US" b="0" dirty="0">
                <a:effectLst/>
              </a:rPr>
            </a:br>
            <a:r>
              <a:rPr lang="en-US" b="0" i="0" u="none" strike="noStrike" dirty="0">
                <a:solidFill>
                  <a:srgbClr val="000000"/>
                </a:solidFill>
                <a:effectLst/>
              </a:rPr>
              <a:t>The team deployed the model as a WebApp:</a:t>
            </a:r>
            <a:endParaRPr lang="en-US" b="0" dirty="0">
              <a:effectLst/>
            </a:endParaRPr>
          </a:p>
          <a:p>
            <a:pPr rtl="0" fontAlgn="base">
              <a:spcBef>
                <a:spcPts val="0"/>
              </a:spcBef>
              <a:spcAft>
                <a:spcPts val="0"/>
              </a:spcAft>
              <a:buFont typeface="Arial" panose="020B0604020202020204" pitchFamily="34" charset="0"/>
              <a:buChar char="•"/>
            </a:pPr>
            <a:r>
              <a:rPr lang="en-US" b="0" i="0" u="none" strike="noStrike" dirty="0">
                <a:solidFill>
                  <a:srgbClr val="000000"/>
                </a:solidFill>
                <a:effectLst/>
              </a:rPr>
              <a:t>with Heroku, a platform as a service (PaaS) that enables developers to build, run, and operate applications entirely in the cloud.</a:t>
            </a:r>
          </a:p>
          <a:p>
            <a:pPr rtl="0" fontAlgn="base">
              <a:spcBef>
                <a:spcPts val="0"/>
              </a:spcBef>
              <a:spcAft>
                <a:spcPts val="0"/>
              </a:spcAft>
              <a:buFont typeface="Arial" panose="020B0604020202020204" pitchFamily="34" charset="0"/>
              <a:buChar char="•"/>
            </a:pPr>
            <a:r>
              <a:rPr lang="en-US" b="0" i="0" u="none" strike="noStrike" dirty="0">
                <a:solidFill>
                  <a:srgbClr val="000000"/>
                </a:solidFill>
                <a:effectLst/>
              </a:rPr>
              <a:t>and the Web page was designed using Html and CSS.</a:t>
            </a:r>
          </a:p>
          <a:p>
            <a:pPr rtl="0">
              <a:spcBef>
                <a:spcPts val="0"/>
              </a:spcBef>
              <a:spcAft>
                <a:spcPts val="0"/>
              </a:spcAft>
            </a:pPr>
            <a:r>
              <a:rPr lang="en-US" b="0" i="0" u="none" strike="noStrike" dirty="0">
                <a:solidFill>
                  <a:srgbClr val="000000"/>
                </a:solidFill>
                <a:effectLst/>
              </a:rPr>
              <a:t>Here is the</a:t>
            </a:r>
            <a:r>
              <a:rPr lang="en-US" b="0" i="0" u="none" strike="noStrike" dirty="0">
                <a:solidFill>
                  <a:schemeClr val="accent2"/>
                </a:solidFill>
                <a:effectLst/>
              </a:rPr>
              <a:t> </a:t>
            </a:r>
            <a:r>
              <a:rPr lang="en-US" b="0" i="0" u="sng" strike="noStrike" dirty="0">
                <a:solidFill>
                  <a:schemeClr val="accent2"/>
                </a:solidFill>
                <a:effectLst/>
                <a:hlinkClick r:id="rId3">
                  <a:extLst>
                    <a:ext uri="{A12FA001-AC4F-418D-AE19-62706E023703}">
                      <ahyp:hlinkClr xmlns:ahyp="http://schemas.microsoft.com/office/drawing/2018/hyperlinkcolor" val="tx"/>
                    </a:ext>
                  </a:extLst>
                </a:hlinkClick>
              </a:rPr>
              <a:t>link</a:t>
            </a:r>
            <a:r>
              <a:rPr lang="en-US" b="0" i="0" u="sng" strike="noStrike" dirty="0">
                <a:solidFill>
                  <a:schemeClr val="accent2"/>
                </a:solidFill>
                <a:effectLst/>
              </a:rPr>
              <a:t>(https://predict-scholarship-fee-app.herokuapp.com/)</a:t>
            </a:r>
            <a:r>
              <a:rPr lang="en-US" b="0" i="0" u="none" strike="noStrike" dirty="0">
                <a:solidFill>
                  <a:schemeClr val="accent2"/>
                </a:solidFill>
                <a:effectLst/>
              </a:rPr>
              <a:t> </a:t>
            </a:r>
            <a:r>
              <a:rPr lang="en-US" b="0" i="0" u="none" strike="noStrike" dirty="0">
                <a:solidFill>
                  <a:srgbClr val="000000"/>
                </a:solidFill>
                <a:effectLst/>
              </a:rPr>
              <a:t>to the WebApp.</a:t>
            </a:r>
            <a:endParaRPr lang="en-US" b="0" dirty="0">
              <a:effectLst/>
            </a:endParaRPr>
          </a:p>
          <a:p>
            <a:br>
              <a:rPr lang="en-US" b="0" dirty="0">
                <a:effectLst/>
              </a:rPr>
            </a:br>
            <a:endParaRPr dirty="0">
              <a:latin typeface="Libre Franklin"/>
              <a:ea typeface="Libre Franklin"/>
              <a:cs typeface="Libre Franklin"/>
              <a:sym typeface="Libre Frankli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D87B32C-F9F0-4F0A-8BEE-E8CB57C403D7}"/>
              </a:ext>
            </a:extLst>
          </p:cNvPr>
          <p:cNvSpPr txBox="1"/>
          <p:nvPr/>
        </p:nvSpPr>
        <p:spPr>
          <a:xfrm>
            <a:off x="419100" y="1569795"/>
            <a:ext cx="6417945" cy="3370153"/>
          </a:xfrm>
          <a:prstGeom prst="rect">
            <a:avLst/>
          </a:prstGeom>
          <a:noFill/>
        </p:spPr>
        <p:txBody>
          <a:bodyPr wrap="square">
            <a:spAutoFit/>
          </a:bodyPr>
          <a:lstStyle/>
          <a:p>
            <a:pPr rtl="0">
              <a:spcBef>
                <a:spcPts val="1800"/>
              </a:spcBef>
              <a:spcAft>
                <a:spcPts val="600"/>
              </a:spcAft>
            </a:pPr>
            <a:r>
              <a:rPr lang="en-US" sz="2400" b="0" i="0" u="none" strike="noStrike" dirty="0">
                <a:solidFill>
                  <a:srgbClr val="000000"/>
                </a:solidFill>
                <a:effectLst/>
                <a:latin typeface="+mj-lt"/>
              </a:rPr>
              <a:t>CONCLUSION</a:t>
            </a:r>
            <a:endParaRPr lang="en-US" sz="2400" b="1" dirty="0">
              <a:effectLst/>
              <a:latin typeface="+mj-lt"/>
            </a:endParaRPr>
          </a:p>
          <a:p>
            <a:pPr rtl="0">
              <a:spcBef>
                <a:spcPts val="0"/>
              </a:spcBef>
              <a:spcAft>
                <a:spcPts val="0"/>
              </a:spcAft>
            </a:pPr>
            <a:r>
              <a:rPr lang="en-US" b="0" i="0" u="none" strike="noStrike" dirty="0">
                <a:solidFill>
                  <a:srgbClr val="000000"/>
                </a:solidFill>
                <a:effectLst/>
              </a:rPr>
              <a:t>The team has been able to help scholars predict the </a:t>
            </a:r>
            <a:r>
              <a:rPr lang="en-US" b="0" i="1" u="none" strike="noStrike" dirty="0">
                <a:solidFill>
                  <a:srgbClr val="000000"/>
                </a:solidFill>
                <a:effectLst/>
              </a:rPr>
              <a:t>Total Expenses</a:t>
            </a:r>
            <a:r>
              <a:rPr lang="en-US" b="0" i="0" u="none" strike="noStrike" dirty="0">
                <a:solidFill>
                  <a:srgbClr val="000000"/>
                </a:solidFill>
                <a:effectLst/>
              </a:rPr>
              <a:t> that they should budget for in the scholarships they have been granted.</a:t>
            </a:r>
            <a:endParaRPr lang="en-US" b="0" dirty="0">
              <a:effectLst/>
            </a:endParaRPr>
          </a:p>
          <a:p>
            <a:pPr rtl="0">
              <a:spcBef>
                <a:spcPts val="0"/>
              </a:spcBef>
              <a:spcAft>
                <a:spcPts val="0"/>
              </a:spcAft>
            </a:pPr>
            <a:br>
              <a:rPr lang="en-US" b="0" dirty="0">
                <a:effectLst/>
              </a:rPr>
            </a:br>
            <a:r>
              <a:rPr lang="en-US" b="0" i="0" u="none" strike="noStrike" dirty="0">
                <a:solidFill>
                  <a:srgbClr val="000000"/>
                </a:solidFill>
                <a:effectLst/>
              </a:rPr>
              <a:t>The performance of the model can also be improved with more Hyperparameter tuning and feature engineering. Also, with more data, we can extend the solution to the whole world and help more scholars. </a:t>
            </a:r>
            <a:endParaRPr lang="en-US" b="0" dirty="0">
              <a:effectLst/>
            </a:endParaRPr>
          </a:p>
          <a:p>
            <a:br>
              <a:rPr lang="en-US" dirty="0"/>
            </a:br>
            <a:endParaRPr lang="en-IN" dirty="0"/>
          </a:p>
        </p:txBody>
      </p:sp>
    </p:spTree>
    <p:extLst>
      <p:ext uri="{BB962C8B-B14F-4D97-AF65-F5344CB8AC3E}">
        <p14:creationId xmlns:p14="http://schemas.microsoft.com/office/powerpoint/2010/main" val="761192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1"/>
          <p:cNvSpPr txBox="1">
            <a:spLocks noGrp="1"/>
          </p:cNvSpPr>
          <p:nvPr>
            <p:ph type="title"/>
          </p:nvPr>
        </p:nvSpPr>
        <p:spPr>
          <a:xfrm>
            <a:off x="952498" y="2693248"/>
            <a:ext cx="6347715" cy="1826581"/>
          </a:xfrm>
          <a:prstGeom prst="rect">
            <a:avLst/>
          </a:prstGeom>
          <a:noFill/>
          <a:ln>
            <a:noFill/>
          </a:ln>
        </p:spPr>
        <p:txBody>
          <a:bodyPr spcFirstLastPara="1" wrap="square" lIns="91425" tIns="45700" rIns="91425" bIns="9125" anchor="b" anchorCtr="0">
            <a:noAutofit/>
          </a:bodyPr>
          <a:lstStyle/>
          <a:p>
            <a:pPr marL="0" lvl="0" indent="0" algn="l" rtl="0">
              <a:spcBef>
                <a:spcPts val="0"/>
              </a:spcBef>
              <a:spcAft>
                <a:spcPts val="0"/>
              </a:spcAft>
              <a:buClr>
                <a:schemeClr val="dk1"/>
              </a:buClr>
              <a:buSzPts val="4400"/>
              <a:buFont typeface="Libre Franklin Medium"/>
              <a:buNone/>
            </a:pPr>
            <a:r>
              <a:rPr lang="en-US" sz="4400" dirty="0">
                <a:solidFill>
                  <a:schemeClr val="accent4">
                    <a:lumMod val="75000"/>
                  </a:schemeClr>
                </a:solidFill>
                <a:latin typeface="Arial Black" panose="020B0A04020102020204" pitchFamily="34" charset="0"/>
              </a:rPr>
              <a:t>THANK</a:t>
            </a:r>
            <a:r>
              <a:rPr lang="en-US" dirty="0">
                <a:solidFill>
                  <a:schemeClr val="accent4">
                    <a:lumMod val="75000"/>
                  </a:schemeClr>
                </a:solidFill>
                <a:latin typeface="Arial Black" panose="020B0A04020102020204" pitchFamily="34" charset="0"/>
              </a:rPr>
              <a:t> </a:t>
            </a:r>
            <a:r>
              <a:rPr lang="en-US" sz="4400" dirty="0">
                <a:solidFill>
                  <a:schemeClr val="accent4">
                    <a:lumMod val="75000"/>
                  </a:schemeClr>
                </a:solidFill>
                <a:latin typeface="Arial Black" panose="020B0A04020102020204" pitchFamily="34" charset="0"/>
              </a:rPr>
              <a:t>YOU FOR LISTENING !</a:t>
            </a:r>
            <a:endParaRPr dirty="0">
              <a:solidFill>
                <a:schemeClr val="accent4">
                  <a:lumMod val="75000"/>
                </a:schemeClr>
              </a:solidFill>
              <a:latin typeface="Arial Black" panose="020B0A040201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3"/>
          <p:cNvSpPr txBox="1">
            <a:spLocks noGrp="1"/>
          </p:cNvSpPr>
          <p:nvPr>
            <p:ph type="title"/>
          </p:nvPr>
        </p:nvSpPr>
        <p:spPr>
          <a:xfrm>
            <a:off x="304800" y="815255"/>
            <a:ext cx="5654040" cy="54864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FF0066"/>
              </a:buClr>
              <a:buSzPts val="2800"/>
              <a:buFont typeface="Bodoni"/>
              <a:buNone/>
            </a:pPr>
            <a:r>
              <a:rPr lang="en-US">
                <a:solidFill>
                  <a:srgbClr val="FF0066"/>
                </a:solidFill>
                <a:latin typeface="Bodoni"/>
                <a:ea typeface="Bodoni"/>
                <a:cs typeface="Bodoni"/>
                <a:sym typeface="Bodoni"/>
              </a:rPr>
              <a:t>AGENDA</a:t>
            </a:r>
            <a:r>
              <a:rPr lang="en-US"/>
              <a:t> </a:t>
            </a:r>
            <a:endParaRPr/>
          </a:p>
        </p:txBody>
      </p:sp>
      <p:grpSp>
        <p:nvGrpSpPr>
          <p:cNvPr id="112" name="Google Shape;112;p3"/>
          <p:cNvGrpSpPr/>
          <p:nvPr/>
        </p:nvGrpSpPr>
        <p:grpSpPr>
          <a:xfrm>
            <a:off x="189723" y="2635074"/>
            <a:ext cx="9318777" cy="3785475"/>
            <a:chOff x="1" y="114720"/>
            <a:chExt cx="9318777" cy="3785475"/>
          </a:xfrm>
        </p:grpSpPr>
        <p:sp>
          <p:nvSpPr>
            <p:cNvPr id="113" name="Google Shape;113;p3"/>
            <p:cNvSpPr/>
            <p:nvPr/>
          </p:nvSpPr>
          <p:spPr>
            <a:xfrm rot="5400000">
              <a:off x="297178" y="2598423"/>
              <a:ext cx="806841" cy="1401195"/>
            </a:xfrm>
            <a:prstGeom prst="corner">
              <a:avLst>
                <a:gd name="adj1" fmla="val 16120"/>
                <a:gd name="adj2" fmla="val 16110"/>
              </a:avLst>
            </a:prstGeom>
            <a:solidFill>
              <a:srgbClr val="F7691A"/>
            </a:solidFill>
            <a:ln w="25400" cap="flat" cmpd="sng">
              <a:solidFill>
                <a:srgbClr val="F769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63703" y="3011824"/>
              <a:ext cx="1425681" cy="62101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txBox="1"/>
            <p:nvPr/>
          </p:nvSpPr>
          <p:spPr>
            <a:xfrm>
              <a:off x="63703" y="3011824"/>
              <a:ext cx="1702728" cy="888371"/>
            </a:xfrm>
            <a:prstGeom prst="rect">
              <a:avLst/>
            </a:prstGeom>
            <a:noFill/>
            <a:ln>
              <a:noFill/>
            </a:ln>
          </p:spPr>
          <p:txBody>
            <a:bodyPr spcFirstLastPara="1" wrap="square" lIns="72375" tIns="72375" rIns="72375" bIns="72375" anchor="t" anchorCtr="0">
              <a:noAutofit/>
            </a:bodyPr>
            <a:lstStyle/>
            <a:p>
              <a:pPr marL="0" marR="0" lvl="0" indent="0" algn="l" rtl="0">
                <a:lnSpc>
                  <a:spcPct val="90000"/>
                </a:lnSpc>
                <a:spcBef>
                  <a:spcPts val="0"/>
                </a:spcBef>
                <a:spcAft>
                  <a:spcPts val="0"/>
                </a:spcAft>
                <a:buNone/>
              </a:pPr>
              <a:r>
                <a:rPr lang="en-US" sz="1900" b="1" dirty="0">
                  <a:solidFill>
                    <a:schemeClr val="dk1"/>
                  </a:solidFill>
                  <a:latin typeface="Libre Franklin"/>
                  <a:ea typeface="Libre Franklin"/>
                  <a:cs typeface="Libre Franklin"/>
                  <a:sym typeface="Libre Franklin"/>
                </a:rPr>
                <a:t>Introduction</a:t>
              </a:r>
              <a:endParaRPr sz="1900" b="1" dirty="0">
                <a:solidFill>
                  <a:schemeClr val="dk1"/>
                </a:solidFill>
                <a:latin typeface="Libre Franklin"/>
                <a:ea typeface="Libre Franklin"/>
                <a:cs typeface="Libre Franklin"/>
                <a:sym typeface="Libre Franklin"/>
              </a:endParaRPr>
            </a:p>
          </p:txBody>
        </p:sp>
        <p:sp>
          <p:nvSpPr>
            <p:cNvPr id="116" name="Google Shape;116;p3"/>
            <p:cNvSpPr/>
            <p:nvPr/>
          </p:nvSpPr>
          <p:spPr>
            <a:xfrm>
              <a:off x="1295400" y="2724735"/>
              <a:ext cx="181481" cy="135814"/>
            </a:xfrm>
            <a:prstGeom prst="triangle">
              <a:avLst>
                <a:gd name="adj" fmla="val 100000"/>
              </a:avLst>
            </a:prstGeom>
            <a:solidFill>
              <a:srgbClr val="F6A716"/>
            </a:solidFill>
            <a:ln w="25400" cap="flat" cmpd="sng">
              <a:solidFill>
                <a:srgbClr val="F6A7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5400000">
              <a:off x="2130716" y="1917530"/>
              <a:ext cx="543816" cy="1300048"/>
            </a:xfrm>
            <a:prstGeom prst="corner">
              <a:avLst>
                <a:gd name="adj1" fmla="val 16120"/>
                <a:gd name="adj2" fmla="val 16110"/>
              </a:avLst>
            </a:prstGeom>
            <a:solidFill>
              <a:srgbClr val="F6E911"/>
            </a:solidFill>
            <a:ln w="25400" cap="flat" cmpd="sng">
              <a:solidFill>
                <a:srgbClr val="F6E91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3"/>
            <p:cNvSpPr/>
            <p:nvPr/>
          </p:nvSpPr>
          <p:spPr>
            <a:xfrm>
              <a:off x="1981201" y="2448044"/>
              <a:ext cx="1347165" cy="44755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txBox="1"/>
            <p:nvPr/>
          </p:nvSpPr>
          <p:spPr>
            <a:xfrm>
              <a:off x="1842116" y="2379714"/>
              <a:ext cx="1669304" cy="1109934"/>
            </a:xfrm>
            <a:prstGeom prst="rect">
              <a:avLst/>
            </a:prstGeom>
            <a:noFill/>
            <a:ln>
              <a:noFill/>
            </a:ln>
          </p:spPr>
          <p:txBody>
            <a:bodyPr spcFirstLastPara="1" wrap="square" lIns="76200" tIns="76200" rIns="76200" bIns="76200" anchor="t" anchorCtr="0">
              <a:noAutofit/>
            </a:bodyPr>
            <a:lstStyle/>
            <a:p>
              <a:pPr marL="0" marR="0" lvl="0" indent="0" algn="l" rtl="0">
                <a:lnSpc>
                  <a:spcPct val="90000"/>
                </a:lnSpc>
                <a:spcBef>
                  <a:spcPts val="0"/>
                </a:spcBef>
                <a:spcAft>
                  <a:spcPts val="0"/>
                </a:spcAft>
                <a:buNone/>
              </a:pPr>
              <a:r>
                <a:rPr lang="en-US" sz="2000" b="1" dirty="0">
                  <a:solidFill>
                    <a:schemeClr val="dk1"/>
                  </a:solidFill>
                  <a:latin typeface="Libre Franklin"/>
                  <a:ea typeface="Libre Franklin"/>
                  <a:cs typeface="Libre Franklin"/>
                  <a:sym typeface="Libre Franklin"/>
                </a:rPr>
                <a:t>Data</a:t>
              </a:r>
              <a:r>
                <a:rPr lang="en-US" sz="2200" b="1" dirty="0">
                  <a:solidFill>
                    <a:schemeClr val="dk1"/>
                  </a:solidFill>
                  <a:latin typeface="Libre Franklin"/>
                  <a:ea typeface="Libre Franklin"/>
                  <a:cs typeface="Libre Franklin"/>
                  <a:sym typeface="Libre Franklin"/>
                </a:rPr>
                <a:t> Collection</a:t>
              </a:r>
              <a:endParaRPr sz="2200" b="1" dirty="0">
                <a:solidFill>
                  <a:schemeClr val="dk1"/>
                </a:solidFill>
                <a:latin typeface="Libre Franklin"/>
                <a:ea typeface="Libre Franklin"/>
                <a:cs typeface="Libre Franklin"/>
                <a:sym typeface="Libre Franklin"/>
              </a:endParaRPr>
            </a:p>
          </p:txBody>
        </p:sp>
        <p:sp>
          <p:nvSpPr>
            <p:cNvPr id="120" name="Google Shape;120;p3"/>
            <p:cNvSpPr/>
            <p:nvPr/>
          </p:nvSpPr>
          <p:spPr>
            <a:xfrm>
              <a:off x="2888745" y="2029109"/>
              <a:ext cx="152697" cy="186841"/>
            </a:xfrm>
            <a:prstGeom prst="triangle">
              <a:avLst>
                <a:gd name="adj" fmla="val 100000"/>
              </a:avLst>
            </a:prstGeom>
            <a:solidFill>
              <a:srgbClr val="C1F60C"/>
            </a:solidFill>
            <a:ln w="25400" cap="flat" cmpd="sng">
              <a:solidFill>
                <a:srgbClr val="C1F60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5400000">
              <a:off x="3548254" y="1490591"/>
              <a:ext cx="526046" cy="1221756"/>
            </a:xfrm>
            <a:prstGeom prst="corner">
              <a:avLst>
                <a:gd name="adj1" fmla="val 16120"/>
                <a:gd name="adj2" fmla="val 16110"/>
              </a:avLst>
            </a:prstGeom>
            <a:solidFill>
              <a:srgbClr val="7AF508"/>
            </a:solidFill>
            <a:ln w="25400" cap="flat" cmpd="sng">
              <a:solidFill>
                <a:srgbClr val="7AF50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3330292" y="1907755"/>
              <a:ext cx="1148955" cy="80188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txBox="1"/>
            <p:nvPr/>
          </p:nvSpPr>
          <p:spPr>
            <a:xfrm>
              <a:off x="3330292" y="1907754"/>
              <a:ext cx="1553066" cy="1111325"/>
            </a:xfrm>
            <a:prstGeom prst="rect">
              <a:avLst/>
            </a:prstGeom>
            <a:noFill/>
            <a:ln>
              <a:noFill/>
            </a:ln>
          </p:spPr>
          <p:txBody>
            <a:bodyPr spcFirstLastPara="1" wrap="square" lIns="76200" tIns="76200" rIns="76200" bIns="76200" anchor="t" anchorCtr="0">
              <a:noAutofit/>
            </a:bodyPr>
            <a:lstStyle/>
            <a:p>
              <a:pPr>
                <a:lnSpc>
                  <a:spcPct val="90000"/>
                </a:lnSpc>
              </a:pPr>
              <a:r>
                <a:rPr lang="en-US" sz="2000" b="1" dirty="0">
                  <a:solidFill>
                    <a:schemeClr val="dk1"/>
                  </a:solidFill>
                  <a:latin typeface="Libre Franklin"/>
                  <a:ea typeface="Libre Franklin"/>
                  <a:cs typeface="Libre Franklin"/>
                  <a:sym typeface="Libre Franklin"/>
                </a:rPr>
                <a:t>Data Analysis</a:t>
              </a:r>
            </a:p>
            <a:p>
              <a:pPr marL="0" marR="0" lvl="0" indent="0" algn="l" rtl="0">
                <a:lnSpc>
                  <a:spcPct val="90000"/>
                </a:lnSpc>
                <a:spcBef>
                  <a:spcPts val="0"/>
                </a:spcBef>
                <a:spcAft>
                  <a:spcPts val="0"/>
                </a:spcAft>
                <a:buNone/>
              </a:pPr>
              <a:r>
                <a:rPr lang="en-US" sz="2000" b="1" dirty="0">
                  <a:solidFill>
                    <a:schemeClr val="dk1"/>
                  </a:solidFill>
                  <a:latin typeface="Libre Franklin"/>
                  <a:ea typeface="Libre Franklin"/>
                  <a:cs typeface="Libre Franklin"/>
                  <a:sym typeface="Libre Franklin"/>
                </a:rPr>
                <a:t> </a:t>
              </a:r>
              <a:endParaRPr sz="2000" b="1" dirty="0">
                <a:solidFill>
                  <a:schemeClr val="dk1"/>
                </a:solidFill>
                <a:latin typeface="Libre Franklin"/>
                <a:ea typeface="Libre Franklin"/>
                <a:cs typeface="Libre Franklin"/>
                <a:sym typeface="Libre Franklin"/>
              </a:endParaRPr>
            </a:p>
          </p:txBody>
        </p:sp>
        <p:sp>
          <p:nvSpPr>
            <p:cNvPr id="124" name="Google Shape;124;p3"/>
            <p:cNvSpPr/>
            <p:nvPr/>
          </p:nvSpPr>
          <p:spPr>
            <a:xfrm>
              <a:off x="4198312" y="1644041"/>
              <a:ext cx="112133" cy="156407"/>
            </a:xfrm>
            <a:prstGeom prst="triangle">
              <a:avLst>
                <a:gd name="adj" fmla="val 100000"/>
              </a:avLst>
            </a:prstGeom>
            <a:solidFill>
              <a:srgbClr val="33EF09"/>
            </a:solidFill>
            <a:ln w="25400" cap="flat" cmpd="sng">
              <a:solidFill>
                <a:srgbClr val="33EF0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5400000">
              <a:off x="4939317" y="1013931"/>
              <a:ext cx="529216" cy="1263845"/>
            </a:xfrm>
            <a:prstGeom prst="corner">
              <a:avLst>
                <a:gd name="adj1" fmla="val 16120"/>
                <a:gd name="adj2" fmla="val 16110"/>
              </a:avLst>
            </a:prstGeom>
            <a:solidFill>
              <a:srgbClr val="09EA1F"/>
            </a:solidFill>
            <a:ln w="25400" cap="flat" cmpd="sng">
              <a:solidFill>
                <a:srgbClr val="09EA1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4724400" y="1457445"/>
              <a:ext cx="1141002" cy="6968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5539143" y="1128535"/>
              <a:ext cx="215284" cy="150002"/>
            </a:xfrm>
            <a:prstGeom prst="triangle">
              <a:avLst>
                <a:gd name="adj" fmla="val 100000"/>
              </a:avLst>
            </a:prstGeom>
            <a:solidFill>
              <a:srgbClr val="09E55F"/>
            </a:solidFill>
            <a:ln w="25400" cap="flat" cmpd="sng">
              <a:solidFill>
                <a:srgbClr val="09E55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5400000">
              <a:off x="6333966" y="489687"/>
              <a:ext cx="629098" cy="1282911"/>
            </a:xfrm>
            <a:prstGeom prst="corner">
              <a:avLst>
                <a:gd name="adj1" fmla="val 16120"/>
                <a:gd name="adj2" fmla="val 16110"/>
              </a:avLst>
            </a:prstGeom>
            <a:solidFill>
              <a:srgbClr val="08E09D"/>
            </a:solidFill>
            <a:ln w="25400" cap="flat" cmpd="sng">
              <a:solidFill>
                <a:srgbClr val="08E0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6095998" y="990601"/>
              <a:ext cx="1568350" cy="60834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txBox="1"/>
            <p:nvPr/>
          </p:nvSpPr>
          <p:spPr>
            <a:xfrm>
              <a:off x="6095998" y="990601"/>
              <a:ext cx="1568350" cy="608340"/>
            </a:xfrm>
            <a:prstGeom prst="rect">
              <a:avLst/>
            </a:prstGeom>
            <a:noFill/>
            <a:ln>
              <a:noFill/>
            </a:ln>
          </p:spPr>
          <p:txBody>
            <a:bodyPr spcFirstLastPara="1" wrap="square" lIns="76200" tIns="76200" rIns="76200" bIns="76200" anchor="t" anchorCtr="0">
              <a:noAutofit/>
            </a:bodyPr>
            <a:lstStyle/>
            <a:p>
              <a:pPr marL="0" marR="0" lvl="0" indent="0" algn="l" rtl="0">
                <a:lnSpc>
                  <a:spcPct val="90000"/>
                </a:lnSpc>
                <a:spcBef>
                  <a:spcPts val="0"/>
                </a:spcBef>
                <a:spcAft>
                  <a:spcPts val="0"/>
                </a:spcAft>
                <a:buNone/>
              </a:pPr>
              <a:r>
                <a:rPr lang="en-US" sz="2000" b="1">
                  <a:solidFill>
                    <a:schemeClr val="dk1"/>
                  </a:solidFill>
                  <a:latin typeface="Libre Franklin"/>
                  <a:ea typeface="Libre Franklin"/>
                  <a:cs typeface="Libre Franklin"/>
                  <a:sym typeface="Libre Franklin"/>
                </a:rPr>
                <a:t>Modelling</a:t>
              </a:r>
              <a:endParaRPr sz="2000" b="1">
                <a:solidFill>
                  <a:schemeClr val="dk1"/>
                </a:solidFill>
                <a:latin typeface="Libre Franklin"/>
                <a:ea typeface="Libre Franklin"/>
                <a:cs typeface="Libre Franklin"/>
                <a:sym typeface="Libre Franklin"/>
              </a:endParaRPr>
            </a:p>
          </p:txBody>
        </p:sp>
        <p:sp>
          <p:nvSpPr>
            <p:cNvPr id="132" name="Google Shape;132;p3"/>
            <p:cNvSpPr/>
            <p:nvPr/>
          </p:nvSpPr>
          <p:spPr>
            <a:xfrm>
              <a:off x="7086600" y="543045"/>
              <a:ext cx="155934" cy="243905"/>
            </a:xfrm>
            <a:prstGeom prst="triangle">
              <a:avLst>
                <a:gd name="adj" fmla="val 100000"/>
              </a:avLst>
            </a:prstGeom>
            <a:solidFill>
              <a:srgbClr val="09DAD5"/>
            </a:solidFill>
            <a:ln w="25400" cap="flat" cmpd="sng">
              <a:solidFill>
                <a:srgbClr val="09DA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5400000">
              <a:off x="7677697" y="-236015"/>
              <a:ext cx="732902" cy="1434371"/>
            </a:xfrm>
            <a:prstGeom prst="corner">
              <a:avLst>
                <a:gd name="adj1" fmla="val 16120"/>
                <a:gd name="adj2" fmla="val 16110"/>
              </a:avLst>
            </a:prstGeom>
            <a:solidFill>
              <a:srgbClr val="099ED5"/>
            </a:solidFill>
            <a:ln w="25400" cap="flat" cmpd="sng">
              <a:solidFill>
                <a:srgbClr val="099E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7505318" y="426662"/>
              <a:ext cx="1333881" cy="60941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txBox="1"/>
            <p:nvPr/>
          </p:nvSpPr>
          <p:spPr>
            <a:xfrm>
              <a:off x="7371762" y="276269"/>
              <a:ext cx="1947016" cy="783426"/>
            </a:xfrm>
            <a:prstGeom prst="rect">
              <a:avLst/>
            </a:prstGeom>
            <a:noFill/>
            <a:ln>
              <a:noFill/>
            </a:ln>
          </p:spPr>
          <p:txBody>
            <a:bodyPr spcFirstLastPara="1" wrap="square" lIns="76200" tIns="76200" rIns="76200" bIns="76200" anchor="t" anchorCtr="0">
              <a:noAutofit/>
            </a:bodyPr>
            <a:lstStyle/>
            <a:p>
              <a:pPr marL="0" marR="0" lvl="0" indent="0" algn="l" rtl="0">
                <a:lnSpc>
                  <a:spcPct val="90000"/>
                </a:lnSpc>
                <a:spcBef>
                  <a:spcPts val="0"/>
                </a:spcBef>
                <a:spcAft>
                  <a:spcPts val="0"/>
                </a:spcAft>
                <a:buNone/>
              </a:pPr>
              <a:r>
                <a:rPr lang="en-US" sz="2000" b="1" dirty="0">
                  <a:solidFill>
                    <a:schemeClr val="dk1"/>
                  </a:solidFill>
                  <a:latin typeface="Libre Franklin"/>
                  <a:ea typeface="Libre Franklin"/>
                  <a:cs typeface="Libre Franklin"/>
                  <a:sym typeface="Libre Franklin"/>
                </a:rPr>
                <a:t>Deployment</a:t>
              </a:r>
              <a:endParaRPr sz="2000" b="1" dirty="0">
                <a:solidFill>
                  <a:schemeClr val="dk1"/>
                </a:solidFill>
                <a:latin typeface="Libre Franklin"/>
                <a:ea typeface="Libre Franklin"/>
                <a:cs typeface="Libre Franklin"/>
                <a:sym typeface="Libre Franklin"/>
              </a:endParaRPr>
            </a:p>
          </p:txBody>
        </p:sp>
      </p:grpSp>
      <p:sp>
        <p:nvSpPr>
          <p:cNvPr id="28" name="TextBox 27">
            <a:extLst>
              <a:ext uri="{FF2B5EF4-FFF2-40B4-BE49-F238E27FC236}">
                <a16:creationId xmlns:a16="http://schemas.microsoft.com/office/drawing/2014/main" id="{E45CF5EA-35FC-4785-BEC3-DA351B39BEC5}"/>
              </a:ext>
            </a:extLst>
          </p:cNvPr>
          <p:cNvSpPr txBox="1"/>
          <p:nvPr/>
        </p:nvSpPr>
        <p:spPr>
          <a:xfrm>
            <a:off x="438540" y="1335277"/>
            <a:ext cx="4590660" cy="2585323"/>
          </a:xfrm>
          <a:prstGeom prst="rect">
            <a:avLst/>
          </a:prstGeom>
          <a:noFill/>
        </p:spPr>
        <p:txBody>
          <a:bodyPr wrap="square">
            <a:spAutoFit/>
          </a:bodyPr>
          <a:lstStyle/>
          <a:p>
            <a:pPr rtl="0">
              <a:spcBef>
                <a:spcPts val="0"/>
              </a:spcBef>
              <a:spcAft>
                <a:spcPts val="0"/>
              </a:spcAft>
            </a:pPr>
            <a:r>
              <a:rPr lang="en-US" sz="1800" b="0" i="0" u="none" strike="noStrike" dirty="0">
                <a:solidFill>
                  <a:srgbClr val="000000"/>
                </a:solidFill>
                <a:effectLst/>
              </a:rPr>
              <a:t>Every machine learning project follows a workflow and phases, depending on the project specifications. </a:t>
            </a:r>
            <a:r>
              <a:rPr lang="en-US" dirty="0">
                <a:solidFill>
                  <a:srgbClr val="000000"/>
                </a:solidFill>
              </a:rPr>
              <a:t>T</a:t>
            </a:r>
            <a:r>
              <a:rPr lang="en-US" sz="1800" b="0" i="0" u="none" strike="noStrike" dirty="0">
                <a:solidFill>
                  <a:srgbClr val="000000"/>
                </a:solidFill>
                <a:effectLst/>
              </a:rPr>
              <a:t>o achieve this result. The phases include:</a:t>
            </a:r>
            <a:endParaRPr lang="en-US" b="0"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Data collection</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Exploratory Data Analysis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Data Preparation(Feature Engineering)</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Modeling</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Deployment.</a:t>
            </a:r>
          </a:p>
        </p:txBody>
      </p:sp>
      <p:sp>
        <p:nvSpPr>
          <p:cNvPr id="36" name="TextBox 35">
            <a:extLst>
              <a:ext uri="{FF2B5EF4-FFF2-40B4-BE49-F238E27FC236}">
                <a16:creationId xmlns:a16="http://schemas.microsoft.com/office/drawing/2014/main" id="{724DF675-EBF9-406B-B854-023336E59C3F}"/>
              </a:ext>
            </a:extLst>
          </p:cNvPr>
          <p:cNvSpPr txBox="1"/>
          <p:nvPr/>
        </p:nvSpPr>
        <p:spPr>
          <a:xfrm>
            <a:off x="4939000" y="3826026"/>
            <a:ext cx="2217111" cy="646331"/>
          </a:xfrm>
          <a:prstGeom prst="rect">
            <a:avLst/>
          </a:prstGeom>
          <a:noFill/>
        </p:spPr>
        <p:txBody>
          <a:bodyPr wrap="square">
            <a:spAutoFit/>
          </a:bodyPr>
          <a:lstStyle/>
          <a:p>
            <a:pPr marL="0" marR="0" lvl="0" indent="0" algn="l" defTabSz="457200" rtl="0" eaLnBrk="1" fontAlgn="auto" latinLnBrk="0" hangingPunct="1">
              <a:lnSpc>
                <a:spcPct val="9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Libre Franklin"/>
                <a:ea typeface="Libre Franklin"/>
                <a:cs typeface="Libre Franklin"/>
                <a:sym typeface="Libre Franklin"/>
              </a:rPr>
              <a:t>Data Preparation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4"/>
          <p:cNvSpPr txBox="1">
            <a:spLocks noGrp="1"/>
          </p:cNvSpPr>
          <p:nvPr>
            <p:ph type="title"/>
          </p:nvPr>
        </p:nvSpPr>
        <p:spPr>
          <a:xfrm>
            <a:off x="892992" y="205273"/>
            <a:ext cx="7511473" cy="1152718"/>
          </a:xfrm>
          <a:prstGeom prst="rect">
            <a:avLst/>
          </a:prstGeom>
          <a:noFill/>
          <a:ln>
            <a:noFill/>
          </a:ln>
        </p:spPr>
        <p:txBody>
          <a:bodyPr spcFirstLastPara="1" wrap="square" lIns="91425" tIns="45700" rIns="91425" bIns="45700" anchor="ctr" anchorCtr="0">
            <a:noAutofit/>
          </a:bodyPr>
          <a:lstStyle/>
          <a:p>
            <a:pPr>
              <a:spcBef>
                <a:spcPts val="0"/>
              </a:spcBef>
              <a:buClr>
                <a:schemeClr val="dk1"/>
              </a:buClr>
              <a:buSzPts val="2800"/>
            </a:pPr>
            <a:r>
              <a:rPr lang="en-US" dirty="0">
                <a:solidFill>
                  <a:srgbClr val="FF0000"/>
                </a:solidFill>
              </a:rPr>
              <a:t>Data</a:t>
            </a:r>
            <a:r>
              <a:rPr lang="en-US" dirty="0"/>
              <a:t> </a:t>
            </a:r>
            <a:r>
              <a:rPr lang="en-US" dirty="0">
                <a:solidFill>
                  <a:srgbClr val="FF0000"/>
                </a:solidFill>
              </a:rPr>
              <a:t>Collection</a:t>
            </a:r>
            <a:r>
              <a:rPr lang="en-US" cap="none" dirty="0"/>
              <a:t> </a:t>
            </a:r>
            <a:endParaRPr cap="none" dirty="0"/>
          </a:p>
        </p:txBody>
      </p:sp>
      <p:sp>
        <p:nvSpPr>
          <p:cNvPr id="141" name="Google Shape;141;p4"/>
          <p:cNvSpPr txBox="1">
            <a:spLocks noGrp="1"/>
          </p:cNvSpPr>
          <p:nvPr>
            <p:ph idx="1"/>
          </p:nvPr>
        </p:nvSpPr>
        <p:spPr>
          <a:xfrm>
            <a:off x="892992" y="1595310"/>
            <a:ext cx="6557565" cy="3853768"/>
          </a:xfrm>
          <a:prstGeom prst="rect">
            <a:avLst/>
          </a:prstGeom>
          <a:noFill/>
          <a:ln>
            <a:noFill/>
          </a:ln>
        </p:spPr>
        <p:txBody>
          <a:bodyPr spcFirstLastPara="1" wrap="square" lIns="91425" tIns="45700" rIns="91425" bIns="45700" anchor="t" anchorCtr="0">
            <a:normAutofit/>
          </a:bodyPr>
          <a:lstStyle/>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The data used was collected through web-scraping, a process of extracting data from website </a:t>
            </a:r>
            <a:r>
              <a:rPr lang="en-US" sz="1800" b="0" i="0" u="sng" strike="noStrike" dirty="0">
                <a:solidFill>
                  <a:srgbClr val="1155CC"/>
                </a:solidFill>
                <a:effectLst/>
                <a:latin typeface="Arial" panose="020B0604020202020204" pitchFamily="34" charset="0"/>
              </a:rPr>
              <a:t>https://www.cucas.edu.cn/china_scholarships</a:t>
            </a:r>
            <a:r>
              <a:rPr lang="en-US" sz="1800" b="0" i="0" u="none" strike="noStrike" dirty="0">
                <a:solidFill>
                  <a:srgbClr val="008ABC"/>
                </a:solidFill>
                <a:effectLst/>
                <a:latin typeface="Arial" panose="020B0604020202020204" pitchFamily="34" charset="0"/>
              </a:rPr>
              <a:t>. </a:t>
            </a:r>
          </a:p>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The dataset contains information about the scholarship programs in China as of May 2019. The cleaned data can be easily accessed on </a:t>
            </a:r>
            <a:r>
              <a:rPr lang="en-US" sz="1800" b="0" i="0" u="sng" strike="noStrike" dirty="0">
                <a:solidFill>
                  <a:srgbClr val="1155CC"/>
                </a:solidFill>
                <a:effectLst/>
                <a:latin typeface="Arial" panose="020B0604020202020204" pitchFamily="34" charset="0"/>
                <a:hlinkClick r:id="rId3"/>
              </a:rPr>
              <a:t>Kaggle</a:t>
            </a:r>
            <a:r>
              <a:rPr lang="en-US" sz="1800" b="0" i="0" u="none" strike="noStrike" dirty="0">
                <a:solidFill>
                  <a:srgbClr val="000000"/>
                </a:solidFill>
                <a:effectLst/>
                <a:latin typeface="Arial" panose="020B0604020202020204" pitchFamily="34" charset="0"/>
              </a:rPr>
              <a:t>.</a:t>
            </a:r>
            <a:endParaRPr lang="en-US" b="0" dirty="0">
              <a:effectLst/>
            </a:endParaRPr>
          </a:p>
          <a:p>
            <a:endParaRPr sz="1400" b="0" dirty="0">
              <a:solidFill>
                <a:srgbClr val="000000"/>
              </a:solidFill>
              <a:latin typeface="Arial"/>
              <a:ea typeface="Arial"/>
              <a:cs typeface="Arial"/>
              <a:sym typeface="Arial"/>
            </a:endParaRPr>
          </a:p>
          <a:p>
            <a:pPr marL="342900" lvl="0" indent="-342900" algn="l" rtl="0">
              <a:spcBef>
                <a:spcPts val="800"/>
              </a:spcBef>
              <a:spcAft>
                <a:spcPts val="0"/>
              </a:spcAft>
              <a:buClr>
                <a:schemeClr val="dk1"/>
              </a:buClr>
              <a:buSzPct val="100000"/>
              <a:buNone/>
            </a:pPr>
            <a:endParaRPr b="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F011E-0F95-448A-92A6-235257CF264C}"/>
              </a:ext>
            </a:extLst>
          </p:cNvPr>
          <p:cNvSpPr>
            <a:spLocks noGrp="1"/>
          </p:cNvSpPr>
          <p:nvPr>
            <p:ph type="title"/>
          </p:nvPr>
        </p:nvSpPr>
        <p:spPr/>
        <p:txBody>
          <a:bodyPr/>
          <a:lstStyle/>
          <a:p>
            <a:r>
              <a:rPr lang="en-US" cap="none" dirty="0">
                <a:solidFill>
                  <a:srgbClr val="FF0000"/>
                </a:solidFill>
              </a:rPr>
              <a:t>Exploratory Data Analysis</a:t>
            </a:r>
            <a:endParaRPr lang="en-IN" dirty="0"/>
          </a:p>
        </p:txBody>
      </p:sp>
      <p:sp>
        <p:nvSpPr>
          <p:cNvPr id="3" name="Content Placeholder 2">
            <a:extLst>
              <a:ext uri="{FF2B5EF4-FFF2-40B4-BE49-F238E27FC236}">
                <a16:creationId xmlns:a16="http://schemas.microsoft.com/office/drawing/2014/main" id="{B6528EE8-80E2-4080-BE25-6119B80DA1F5}"/>
              </a:ext>
            </a:extLst>
          </p:cNvPr>
          <p:cNvSpPr>
            <a:spLocks noGrp="1"/>
          </p:cNvSpPr>
          <p:nvPr>
            <p:ph idx="1"/>
          </p:nvPr>
        </p:nvSpPr>
        <p:spPr>
          <a:xfrm>
            <a:off x="609599" y="1352940"/>
            <a:ext cx="6347713" cy="4488023"/>
          </a:xfrm>
        </p:spPr>
        <p:txBody>
          <a:bodyPr>
            <a:noAutofit/>
          </a:bodyPr>
          <a:lstStyle/>
          <a:p>
            <a:pPr rtl="0">
              <a:spcBef>
                <a:spcPts val="0"/>
              </a:spcBef>
              <a:spcAft>
                <a:spcPts val="0"/>
              </a:spcAft>
            </a:pPr>
            <a:r>
              <a:rPr lang="en-US" sz="1600" b="0" i="0" u="none" strike="noStrike" dirty="0">
                <a:solidFill>
                  <a:srgbClr val="000000"/>
                </a:solidFill>
                <a:effectLst/>
              </a:rPr>
              <a:t>This phase involves processes of understanding the data using visualizations and statistical tools. It is the process of digging into the data to get intuitions that will be needed in the feature engineering phase. Some of the EDA we carried out include checking for missing values, distribution of the features, </a:t>
            </a:r>
            <a:r>
              <a:rPr lang="en-US" sz="1600" b="0" i="0" u="none" strike="noStrike" dirty="0">
                <a:solidFill>
                  <a:srgbClr val="24292F"/>
                </a:solidFill>
                <a:effectLst/>
              </a:rPr>
              <a:t>multicollinearity of variables and performing univariate and bivariate analysis.</a:t>
            </a:r>
            <a:endParaRPr lang="en-US" sz="1600" b="0" dirty="0">
              <a:effectLst/>
            </a:endParaRPr>
          </a:p>
          <a:p>
            <a:pPr rtl="0">
              <a:spcBef>
                <a:spcPts val="0"/>
              </a:spcBef>
              <a:spcAft>
                <a:spcPts val="0"/>
              </a:spcAft>
            </a:pPr>
            <a:br>
              <a:rPr lang="en-US" sz="1600" b="0" dirty="0">
                <a:effectLst/>
              </a:rPr>
            </a:br>
            <a:r>
              <a:rPr lang="en-US" sz="1600" b="0" i="0" u="none" strike="noStrike" dirty="0">
                <a:solidFill>
                  <a:srgbClr val="000000"/>
                </a:solidFill>
                <a:effectLst/>
              </a:rPr>
              <a:t>From the analysis, the dataset has 3576 observations with no duplicates and 16 columns.</a:t>
            </a:r>
          </a:p>
          <a:p>
            <a:pPr rtl="0">
              <a:spcBef>
                <a:spcPts val="0"/>
              </a:spcBef>
              <a:spcAft>
                <a:spcPts val="0"/>
              </a:spcAft>
            </a:pPr>
            <a:r>
              <a:rPr lang="en-US" sz="1600" b="0" i="0" u="none" strike="noStrike" dirty="0">
                <a:solidFill>
                  <a:srgbClr val="000000"/>
                </a:solidFill>
                <a:effectLst/>
              </a:rPr>
              <a:t>The dataset contains 7 categorical and 9 Numerical data types columns.</a:t>
            </a:r>
          </a:p>
          <a:p>
            <a:pPr rtl="0">
              <a:spcBef>
                <a:spcPts val="0"/>
              </a:spcBef>
              <a:spcAft>
                <a:spcPts val="0"/>
              </a:spcAft>
            </a:pPr>
            <a:r>
              <a:rPr lang="en-US" sz="1600" b="0" i="0" u="none" strike="noStrike" dirty="0">
                <a:solidFill>
                  <a:srgbClr val="000000"/>
                </a:solidFill>
                <a:effectLst/>
              </a:rPr>
              <a:t>The Tuition Covered and Original Tuition</a:t>
            </a:r>
            <a:r>
              <a:rPr lang="en-US" sz="1600" dirty="0">
                <a:solidFill>
                  <a:srgbClr val="000000"/>
                </a:solidFill>
              </a:rPr>
              <a:t> Fee</a:t>
            </a:r>
            <a:r>
              <a:rPr lang="en-US" sz="1600" b="0" i="0" u="none" strike="noStrike" dirty="0">
                <a:solidFill>
                  <a:srgbClr val="000000"/>
                </a:solidFill>
                <a:effectLst/>
              </a:rPr>
              <a:t> columns have 123 null values each. </a:t>
            </a:r>
            <a:endParaRPr lang="en-US" sz="1600" b="0" dirty="0">
              <a:effectLst/>
            </a:endParaRPr>
          </a:p>
          <a:p>
            <a:r>
              <a:rPr lang="en-US" sz="1600" b="0" i="0" u="none" strike="noStrike" dirty="0">
                <a:solidFill>
                  <a:srgbClr val="000000"/>
                </a:solidFill>
                <a:effectLst/>
              </a:rPr>
              <a:t>Original Tuition</a:t>
            </a:r>
            <a:r>
              <a:rPr lang="en-US" sz="1600" dirty="0">
                <a:solidFill>
                  <a:srgbClr val="000000"/>
                </a:solidFill>
              </a:rPr>
              <a:t> Fee, Accommodation To Pay</a:t>
            </a:r>
            <a:r>
              <a:rPr lang="en-US" sz="1600" b="0" i="0" u="none" strike="noStrike" dirty="0">
                <a:solidFill>
                  <a:srgbClr val="000000"/>
                </a:solidFill>
                <a:effectLst/>
              </a:rPr>
              <a:t> are highly positively correlated while Living Expense Covered and Expense To Pay  are highly negatively correlated as shown in the heatmap diagram.</a:t>
            </a:r>
            <a:endParaRPr lang="en-IN" sz="1600" dirty="0"/>
          </a:p>
        </p:txBody>
      </p:sp>
    </p:spTree>
    <p:extLst>
      <p:ext uri="{BB962C8B-B14F-4D97-AF65-F5344CB8AC3E}">
        <p14:creationId xmlns:p14="http://schemas.microsoft.com/office/powerpoint/2010/main" val="3466317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96AAC-214B-4F9B-B246-E1470C7B214D}"/>
              </a:ext>
            </a:extLst>
          </p:cNvPr>
          <p:cNvSpPr>
            <a:spLocks noGrp="1"/>
          </p:cNvSpPr>
          <p:nvPr>
            <p:ph type="title"/>
          </p:nvPr>
        </p:nvSpPr>
        <p:spPr/>
        <p:txBody>
          <a:bodyPr/>
          <a:lstStyle/>
          <a:p>
            <a:r>
              <a:rPr lang="en-IN" sz="2800" b="1" i="0" dirty="0">
                <a:solidFill>
                  <a:schemeClr val="accent2"/>
                </a:solidFill>
                <a:effectLst/>
                <a:latin typeface="Calibri" panose="020F0502020204030204" pitchFamily="34" charset="0"/>
                <a:cs typeface="Calibri" panose="020F0502020204030204" pitchFamily="34" charset="0"/>
              </a:rPr>
              <a:t>Multicollinearity</a:t>
            </a:r>
            <a:br>
              <a:rPr lang="en-IN" b="1" i="0" dirty="0">
                <a:effectLst/>
                <a:latin typeface="-apple-system"/>
              </a:rPr>
            </a:br>
            <a:endParaRPr lang="en-IN" dirty="0"/>
          </a:p>
        </p:txBody>
      </p:sp>
      <p:pic>
        <p:nvPicPr>
          <p:cNvPr id="4" name="Content Placeholder 3">
            <a:extLst>
              <a:ext uri="{FF2B5EF4-FFF2-40B4-BE49-F238E27FC236}">
                <a16:creationId xmlns:a16="http://schemas.microsoft.com/office/drawing/2014/main" id="{D45D24A4-9A87-4CB8-A020-9998FC5E42AC}"/>
              </a:ext>
            </a:extLst>
          </p:cNvPr>
          <p:cNvPicPr>
            <a:picLocks noGrp="1" noChangeAspect="1"/>
          </p:cNvPicPr>
          <p:nvPr>
            <p:ph idx="1"/>
          </p:nvPr>
        </p:nvPicPr>
        <p:blipFill rotWithShape="1">
          <a:blip r:embed="rId2"/>
          <a:srcRect l="4592" t="9274" r="30581" b="15261"/>
          <a:stretch/>
        </p:blipFill>
        <p:spPr>
          <a:xfrm>
            <a:off x="609599" y="1199535"/>
            <a:ext cx="7202251" cy="4716073"/>
          </a:xfrm>
          <a:prstGeom prst="rect">
            <a:avLst/>
          </a:prstGeom>
        </p:spPr>
      </p:pic>
    </p:spTree>
    <p:extLst>
      <p:ext uri="{BB962C8B-B14F-4D97-AF65-F5344CB8AC3E}">
        <p14:creationId xmlns:p14="http://schemas.microsoft.com/office/powerpoint/2010/main" val="2210908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9" name="Google Shape;159;p9"/>
          <p:cNvSpPr txBox="1">
            <a:spLocks noGrp="1"/>
          </p:cNvSpPr>
          <p:nvPr>
            <p:ph type="title"/>
          </p:nvPr>
        </p:nvSpPr>
        <p:spPr>
          <a:xfrm>
            <a:off x="637592" y="111967"/>
            <a:ext cx="6347714" cy="933062"/>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2800"/>
              <a:buFont typeface="Libre Franklin Medium"/>
              <a:buNone/>
            </a:pPr>
            <a:r>
              <a:rPr lang="en-US" sz="2000" cap="none" dirty="0">
                <a:solidFill>
                  <a:schemeClr val="accent2"/>
                </a:solidFill>
                <a:latin typeface="Calibri" panose="020F0502020204030204" pitchFamily="34" charset="0"/>
                <a:cs typeface="Calibri" panose="020F0502020204030204" pitchFamily="34" charset="0"/>
              </a:rPr>
              <a:t>    Univariate Analysis </a:t>
            </a:r>
            <a:endParaRPr sz="2000" cap="none" dirty="0">
              <a:solidFill>
                <a:schemeClr val="accent2"/>
              </a:solidFill>
              <a:latin typeface="Calibri" panose="020F0502020204030204" pitchFamily="34" charset="0"/>
              <a:cs typeface="Calibri" panose="020F0502020204030204" pitchFamily="34" charset="0"/>
            </a:endParaRPr>
          </a:p>
        </p:txBody>
      </p:sp>
      <p:sp>
        <p:nvSpPr>
          <p:cNvPr id="158" name="Google Shape;158;p9"/>
          <p:cNvSpPr txBox="1">
            <a:spLocks noGrp="1"/>
          </p:cNvSpPr>
          <p:nvPr>
            <p:ph sz="half" idx="1"/>
          </p:nvPr>
        </p:nvSpPr>
        <p:spPr>
          <a:xfrm>
            <a:off x="792480" y="975981"/>
            <a:ext cx="7559040" cy="5256868"/>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ct val="100000"/>
              <a:buNone/>
            </a:pPr>
            <a:endParaRPr lang="en-US" dirty="0"/>
          </a:p>
          <a:p>
            <a:pPr algn="l"/>
            <a:r>
              <a:rPr lang="en-US" b="0" i="0" dirty="0">
                <a:effectLst/>
              </a:rPr>
              <a:t>Zhejiang Normal University has the highest frequency.</a:t>
            </a:r>
          </a:p>
          <a:p>
            <a:pPr algn="l"/>
            <a:r>
              <a:rPr lang="en-US" b="0" i="0" dirty="0">
                <a:effectLst/>
              </a:rPr>
              <a:t>Most Universities give scholarships at the Master's level followed by the Bachelor's level.</a:t>
            </a:r>
          </a:p>
          <a:p>
            <a:pPr algn="l"/>
            <a:r>
              <a:rPr lang="en-US" b="0" i="0" dirty="0">
                <a:effectLst/>
              </a:rPr>
              <a:t>The most common language is Chinese.</a:t>
            </a:r>
          </a:p>
          <a:p>
            <a:pPr algn="l"/>
            <a:r>
              <a:rPr lang="en-US" b="0" i="0" dirty="0">
                <a:effectLst/>
              </a:rPr>
              <a:t>The start month of the scholarship is usually September while the Accommodation  Duration and Expense Duration is usually monthly.</a:t>
            </a:r>
          </a:p>
          <a:p>
            <a:pPr algn="l"/>
            <a:r>
              <a:rPr lang="en-US" b="0" i="0" dirty="0">
                <a:effectLst/>
              </a:rPr>
              <a:t>About 2500 Scholarships do not cover for accommodation(Accommodation</a:t>
            </a:r>
            <a:r>
              <a:rPr lang="en-US" dirty="0"/>
              <a:t> </a:t>
            </a:r>
            <a:r>
              <a:rPr lang="en-US" b="0" i="0" dirty="0">
                <a:effectLst/>
              </a:rPr>
              <a:t>Covered?) and living expense(Living Expense</a:t>
            </a:r>
            <a:r>
              <a:rPr lang="en-US" dirty="0"/>
              <a:t> </a:t>
            </a:r>
            <a:r>
              <a:rPr lang="en-US" b="0" i="0" dirty="0">
                <a:effectLst/>
              </a:rPr>
              <a:t>Covered?)</a:t>
            </a:r>
          </a:p>
          <a:p>
            <a:pPr algn="l"/>
            <a:r>
              <a:rPr lang="en-US" b="0" i="0" dirty="0">
                <a:effectLst/>
              </a:rPr>
              <a:t>Computer Science and Technology is the highest major for scholarship</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122DEC9-90DD-4D95-B1C3-F680B00E5BCE}"/>
              </a:ext>
            </a:extLst>
          </p:cNvPr>
          <p:cNvPicPr>
            <a:picLocks noGrp="1" noChangeAspect="1"/>
          </p:cNvPicPr>
          <p:nvPr>
            <p:ph sz="half" idx="1"/>
          </p:nvPr>
        </p:nvPicPr>
        <p:blipFill rotWithShape="1">
          <a:blip r:embed="rId2"/>
          <a:srcRect l="5796" t="8674" r="26162" b="7097"/>
          <a:stretch/>
        </p:blipFill>
        <p:spPr>
          <a:xfrm>
            <a:off x="923442" y="110911"/>
            <a:ext cx="7567416" cy="6636178"/>
          </a:xfrm>
          <a:prstGeom prst="rect">
            <a:avLst/>
          </a:prstGeom>
        </p:spPr>
      </p:pic>
      <p:sp>
        <p:nvSpPr>
          <p:cNvPr id="7" name="TextBox 6">
            <a:extLst>
              <a:ext uri="{FF2B5EF4-FFF2-40B4-BE49-F238E27FC236}">
                <a16:creationId xmlns:a16="http://schemas.microsoft.com/office/drawing/2014/main" id="{2677EB23-305D-4A88-A74B-E91ADACFA43C}"/>
              </a:ext>
            </a:extLst>
          </p:cNvPr>
          <p:cNvSpPr txBox="1"/>
          <p:nvPr/>
        </p:nvSpPr>
        <p:spPr>
          <a:xfrm rot="16200000">
            <a:off x="-1658517" y="2892689"/>
            <a:ext cx="4623318" cy="923330"/>
          </a:xfrm>
          <a:prstGeom prst="rect">
            <a:avLst/>
          </a:prstGeom>
          <a:noFill/>
        </p:spPr>
        <p:txBody>
          <a:bodyPr wrap="square">
            <a:spAutoFit/>
          </a:bodyPr>
          <a:lstStyle/>
          <a:p>
            <a:pPr rtl="0" fontAlgn="base">
              <a:spcBef>
                <a:spcPts val="0"/>
              </a:spcBef>
              <a:spcAft>
                <a:spcPts val="1100"/>
              </a:spcAft>
            </a:pPr>
            <a:r>
              <a:rPr lang="en-US" sz="1800" b="0" i="0" u="none" strike="noStrike" dirty="0">
                <a:solidFill>
                  <a:srgbClr val="000000"/>
                </a:solidFill>
                <a:effectLst/>
                <a:latin typeface="Arial" panose="020B0604020202020204" pitchFamily="34" charset="0"/>
              </a:rPr>
              <a:t>This dataset contains 53 universities in 38 districts and the Zhejiang Normal University has the highest frequency.</a:t>
            </a:r>
          </a:p>
        </p:txBody>
      </p:sp>
    </p:spTree>
    <p:extLst>
      <p:ext uri="{BB962C8B-B14F-4D97-AF65-F5344CB8AC3E}">
        <p14:creationId xmlns:p14="http://schemas.microsoft.com/office/powerpoint/2010/main" val="29622266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6A7B79-519C-44DB-874F-9EDA0ECE3754}"/>
              </a:ext>
            </a:extLst>
          </p:cNvPr>
          <p:cNvPicPr>
            <a:picLocks noChangeAspect="1"/>
          </p:cNvPicPr>
          <p:nvPr/>
        </p:nvPicPr>
        <p:blipFill rotWithShape="1">
          <a:blip r:embed="rId2"/>
          <a:srcRect l="-2617" t="8672" r="4606" b="8297"/>
          <a:stretch/>
        </p:blipFill>
        <p:spPr>
          <a:xfrm>
            <a:off x="0" y="597696"/>
            <a:ext cx="8733453" cy="5338277"/>
          </a:xfrm>
          <a:prstGeom prst="rect">
            <a:avLst/>
          </a:prstGeom>
        </p:spPr>
      </p:pic>
      <p:sp>
        <p:nvSpPr>
          <p:cNvPr id="5" name="TextBox 4">
            <a:extLst>
              <a:ext uri="{FF2B5EF4-FFF2-40B4-BE49-F238E27FC236}">
                <a16:creationId xmlns:a16="http://schemas.microsoft.com/office/drawing/2014/main" id="{CC1E7560-90C2-4FF9-8F48-90831456DB6E}"/>
              </a:ext>
            </a:extLst>
          </p:cNvPr>
          <p:cNvSpPr txBox="1"/>
          <p:nvPr/>
        </p:nvSpPr>
        <p:spPr>
          <a:xfrm rot="5400000" flipV="1">
            <a:off x="-2675188" y="2805169"/>
            <a:ext cx="6518320" cy="923330"/>
          </a:xfrm>
          <a:prstGeom prst="rect">
            <a:avLst/>
          </a:prstGeom>
          <a:noFill/>
        </p:spPr>
        <p:txBody>
          <a:bodyPr wrap="square">
            <a:spAutoFit/>
          </a:bodyPr>
          <a:lstStyle/>
          <a:p>
            <a:r>
              <a:rPr lang="en-US" dirty="0"/>
              <a:t>Most Universities give scholarships at the Master's level followed by the Bachelor's level and, Computer Science and Technology is the highest major for scholarships granted.</a:t>
            </a:r>
            <a:endParaRPr lang="en-IN" dirty="0"/>
          </a:p>
        </p:txBody>
      </p:sp>
    </p:spTree>
    <p:extLst>
      <p:ext uri="{BB962C8B-B14F-4D97-AF65-F5344CB8AC3E}">
        <p14:creationId xmlns:p14="http://schemas.microsoft.com/office/powerpoint/2010/main" val="330508684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66</TotalTime>
  <Words>1120</Words>
  <Application>Microsoft Office PowerPoint</Application>
  <PresentationFormat>On-screen Show (4:3)</PresentationFormat>
  <Paragraphs>104</Paragraphs>
  <Slides>23</Slides>
  <Notes>11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Garamond</vt:lpstr>
      <vt:lpstr>Wingdings 3</vt:lpstr>
      <vt:lpstr>Bodoni</vt:lpstr>
      <vt:lpstr>Calibri</vt:lpstr>
      <vt:lpstr>Libre Franklin</vt:lpstr>
      <vt:lpstr>Libre Franklin Medium</vt:lpstr>
      <vt:lpstr>-apple-system</vt:lpstr>
      <vt:lpstr>Arial Black</vt:lpstr>
      <vt:lpstr>Trebuchet MS</vt:lpstr>
      <vt:lpstr>Arial</vt:lpstr>
      <vt:lpstr>Facet</vt:lpstr>
      <vt:lpstr>PowerPoint Presentation</vt:lpstr>
      <vt:lpstr>INTRODUCTION</vt:lpstr>
      <vt:lpstr>AGENDA </vt:lpstr>
      <vt:lpstr>Data Collection </vt:lpstr>
      <vt:lpstr>Exploratory Data Analysis</vt:lpstr>
      <vt:lpstr>Multicollinearity </vt:lpstr>
      <vt:lpstr>    Univariate Analysis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More people applied for Masrter Level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FOR LISTENING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Xprt nipuna</cp:lastModifiedBy>
  <cp:revision>8</cp:revision>
  <dcterms:created xsi:type="dcterms:W3CDTF">2022-02-23T10:47:01Z</dcterms:created>
  <dcterms:modified xsi:type="dcterms:W3CDTF">2022-04-12T10:28:36Z</dcterms:modified>
</cp:coreProperties>
</file>